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282" r:id="rId6"/>
    <p:sldId id="257" r:id="rId7"/>
    <p:sldId id="312" r:id="rId8"/>
    <p:sldId id="266" r:id="rId9"/>
    <p:sldId id="258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274" r:id="rId26"/>
    <p:sldId id="275" r:id="rId27"/>
    <p:sldId id="306" r:id="rId28"/>
    <p:sldId id="308" r:id="rId29"/>
    <p:sldId id="309" r:id="rId30"/>
    <p:sldId id="284" r:id="rId31"/>
    <p:sldId id="277" r:id="rId32"/>
    <p:sldId id="278" r:id="rId33"/>
    <p:sldId id="279" r:id="rId34"/>
    <p:sldId id="280" r:id="rId35"/>
    <p:sldId id="265" r:id="rId36"/>
    <p:sldId id="281" r:id="rId37"/>
    <p:sldId id="285" r:id="rId38"/>
    <p:sldId id="287" r:id="rId39"/>
    <p:sldId id="288" r:id="rId40"/>
    <p:sldId id="313" r:id="rId41"/>
    <p:sldId id="314" r:id="rId42"/>
    <p:sldId id="315" r:id="rId43"/>
    <p:sldId id="316" r:id="rId44"/>
    <p:sldId id="264" r:id="rId45"/>
    <p:sldId id="283" r:id="rId46"/>
    <p:sldId id="267" r:id="rId47"/>
    <p:sldId id="259" r:id="rId48"/>
    <p:sldId id="260" r:id="rId49"/>
    <p:sldId id="263" r:id="rId50"/>
    <p:sldId id="262" r:id="rId51"/>
    <p:sldId id="268" r:id="rId52"/>
    <p:sldId id="270" r:id="rId53"/>
    <p:sldId id="269" r:id="rId54"/>
    <p:sldId id="291" r:id="rId55"/>
    <p:sldId id="271" r:id="rId56"/>
    <p:sldId id="272" r:id="rId57"/>
    <p:sldId id="273" r:id="rId58"/>
    <p:sldId id="289" r:id="rId59"/>
  </p:sldIdLst>
  <p:sldSz cx="9144000" cy="5143500" type="screen16x9"/>
  <p:notesSz cx="9926638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060"/>
    <a:srgbClr val="BF1900"/>
    <a:srgbClr val="BFBF05"/>
    <a:srgbClr val="288914"/>
    <a:srgbClr val="C2C2FF"/>
    <a:srgbClr val="B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8" autoAdjust="0"/>
    <p:restoredTop sz="79322" autoAdjust="0"/>
  </p:normalViewPr>
  <p:slideViewPr>
    <p:cSldViewPr>
      <p:cViewPr>
        <p:scale>
          <a:sx n="165" d="100"/>
          <a:sy n="165" d="100"/>
        </p:scale>
        <p:origin x="144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33" d="100"/>
          <a:sy n="133" d="100"/>
        </p:scale>
        <p:origin x="2280" y="20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B7B5C-BC95-485A-83DC-0799009A1525}" type="datetimeFigureOut">
              <a:rPr kumimoji="1" lang="ja-JP" altLang="en-US" smtClean="0"/>
              <a:t>2017/9/7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04DC9-8979-46FA-8B7F-637E86FE26D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453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B7680-7375-45AF-BDF4-4B6C22888671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D068E-8F90-4775-9105-7C1E7D00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DNN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1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Continuing</a:t>
            </a:r>
            <a:r>
              <a:rPr lang="en-US" baseline="0" dirty="0" smtClean="0"/>
              <a:t> p</a:t>
            </a:r>
            <a:r>
              <a:rPr lang="en-US" dirty="0" smtClean="0"/>
              <a:t>airwise sampling is not so good because one point has a</a:t>
            </a:r>
            <a:r>
              <a:rPr lang="en-US" baseline="0" dirty="0" smtClean="0"/>
              <a:t> little poorer performance than the other.</a:t>
            </a:r>
          </a:p>
          <a:p>
            <a:r>
              <a:rPr lang="en-US" baseline="0" dirty="0" smtClean="0"/>
              <a:t>We find it efficient to start just pairwise </a:t>
            </a:r>
            <a:r>
              <a:rPr lang="en-US" baseline="0" dirty="0" smtClean="0"/>
              <a:t>s</a:t>
            </a:r>
            <a:r>
              <a:rPr lang="en-US" dirty="0" smtClean="0"/>
              <a:t>ampling center 2d points as </a:t>
            </a:r>
            <a:r>
              <a:rPr lang="en-US" dirty="0" err="1" smtClean="0"/>
              <a:t>burnin</a:t>
            </a:r>
            <a:r>
              <a:rPr lang="en-US" dirty="0" smtClean="0"/>
              <a:t> then</a:t>
            </a:r>
            <a:r>
              <a:rPr lang="en-US" baseline="0" dirty="0" smtClean="0"/>
              <a:t> quit pairwise sampling and sample just one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more info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3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7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4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D068E-8F90-4775-9105-7C1E7D0069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67544" y="1597819"/>
            <a:ext cx="7772400" cy="1102519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67544" y="293179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928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437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937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14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795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627534"/>
            <a:ext cx="4038600" cy="39670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627534"/>
            <a:ext cx="4038600" cy="39670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162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877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26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135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04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en-US" altLang="ja-JP" smtClean="0"/>
              <a:t>Drag picture to placeholder or click icon to add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64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627534"/>
            <a:ext cx="8229600" cy="3967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830888" y="4731990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Picture 2" descr="C:\Users\misaka.seki\Desktop\ロゴ\Confidential.gi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71172"/>
            <a:ext cx="1422000" cy="24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49571" y="4767263"/>
            <a:ext cx="1436014" cy="2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2500" b="1" kern="1200">
          <a:solidFill>
            <a:srgbClr val="B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tiff"/><Relationship Id="rId6" Type="http://schemas.openxmlformats.org/officeDocument/2006/relationships/image" Target="../media/image37.gif"/><Relationship Id="rId7" Type="http://schemas.openxmlformats.org/officeDocument/2006/relationships/image" Target="../media/image38.gi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tiff"/><Relationship Id="rId6" Type="http://schemas.openxmlformats.org/officeDocument/2006/relationships/image" Target="../media/image40.gif"/><Relationship Id="rId7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tiff"/><Relationship Id="rId6" Type="http://schemas.openxmlformats.org/officeDocument/2006/relationships/image" Target="../media/image42.gif"/><Relationship Id="rId7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tiff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7.gif"/><Relationship Id="rId5" Type="http://schemas.openxmlformats.org/officeDocument/2006/relationships/image" Target="../media/image48.gif"/><Relationship Id="rId6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51.gif"/><Relationship Id="rId5" Type="http://schemas.openxmlformats.org/officeDocument/2006/relationships/image" Target="../media/image52.gif"/><Relationship Id="rId6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4" Type="http://schemas.openxmlformats.org/officeDocument/2006/relationships/image" Target="../media/image43.emf"/><Relationship Id="rId5" Type="http://schemas.openxmlformats.org/officeDocument/2006/relationships/image" Target="../media/image56.gif"/><Relationship Id="rId6" Type="http://schemas.openxmlformats.org/officeDocument/2006/relationships/image" Target="../media/image57.gif"/><Relationship Id="rId7" Type="http://schemas.openxmlformats.org/officeDocument/2006/relationships/image" Target="../media/image58.gif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4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issei_sato/bayesian-optimizati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emf"/><Relationship Id="rId12" Type="http://schemas.openxmlformats.org/officeDocument/2006/relationships/image" Target="../media/image93.emf"/><Relationship Id="rId13" Type="http://schemas.openxmlformats.org/officeDocument/2006/relationships/image" Target="../media/image94.emf"/><Relationship Id="rId14" Type="http://schemas.openxmlformats.org/officeDocument/2006/relationships/image" Target="../media/image95.emf"/><Relationship Id="rId15" Type="http://schemas.microsoft.com/office/2007/relationships/hdphoto" Target="../media/hdphoto3.wdp"/><Relationship Id="rId16" Type="http://schemas.openxmlformats.org/officeDocument/2006/relationships/image" Target="../media/image96.emf"/><Relationship Id="rId17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9" Type="http://schemas.openxmlformats.org/officeDocument/2006/relationships/image" Target="../media/image90.emf"/><Relationship Id="rId10" Type="http://schemas.openxmlformats.org/officeDocument/2006/relationships/image" Target="../media/image91.emf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emf"/><Relationship Id="rId20" Type="http://schemas.openxmlformats.org/officeDocument/2006/relationships/image" Target="../media/image115.emf"/><Relationship Id="rId21" Type="http://schemas.openxmlformats.org/officeDocument/2006/relationships/image" Target="../media/image116.emf"/><Relationship Id="rId10" Type="http://schemas.openxmlformats.org/officeDocument/2006/relationships/image" Target="../media/image105.emf"/><Relationship Id="rId11" Type="http://schemas.openxmlformats.org/officeDocument/2006/relationships/image" Target="../media/image106.emf"/><Relationship Id="rId12" Type="http://schemas.openxmlformats.org/officeDocument/2006/relationships/image" Target="../media/image107.emf"/><Relationship Id="rId13" Type="http://schemas.openxmlformats.org/officeDocument/2006/relationships/image" Target="../media/image108.emf"/><Relationship Id="rId14" Type="http://schemas.openxmlformats.org/officeDocument/2006/relationships/image" Target="../media/image109.emf"/><Relationship Id="rId15" Type="http://schemas.openxmlformats.org/officeDocument/2006/relationships/image" Target="../media/image110.emf"/><Relationship Id="rId16" Type="http://schemas.openxmlformats.org/officeDocument/2006/relationships/image" Target="../media/image111.emf"/><Relationship Id="rId17" Type="http://schemas.openxmlformats.org/officeDocument/2006/relationships/image" Target="../media/image112.emf"/><Relationship Id="rId18" Type="http://schemas.openxmlformats.org/officeDocument/2006/relationships/image" Target="../media/image113.emf"/><Relationship Id="rId19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7" Type="http://schemas.openxmlformats.org/officeDocument/2006/relationships/image" Target="../media/image102.emf"/><Relationship Id="rId8" Type="http://schemas.openxmlformats.org/officeDocument/2006/relationships/image" Target="../media/image103.emf"/></Relationships>
</file>

<file path=ppt/slides/_rels/slide4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20.emf"/><Relationship Id="rId21" Type="http://schemas.openxmlformats.org/officeDocument/2006/relationships/image" Target="../media/image121.emf"/><Relationship Id="rId22" Type="http://schemas.openxmlformats.org/officeDocument/2006/relationships/image" Target="../media/image122.emf"/><Relationship Id="rId23" Type="http://schemas.openxmlformats.org/officeDocument/2006/relationships/image" Target="../media/image123.emf"/><Relationship Id="rId24" Type="http://schemas.openxmlformats.org/officeDocument/2006/relationships/image" Target="../media/image124.emf"/><Relationship Id="rId25" Type="http://schemas.openxmlformats.org/officeDocument/2006/relationships/image" Target="../media/image125.emf"/><Relationship Id="rId26" Type="http://schemas.openxmlformats.org/officeDocument/2006/relationships/image" Target="../media/image126.emf"/><Relationship Id="rId27" Type="http://schemas.openxmlformats.org/officeDocument/2006/relationships/image" Target="../media/image127.emf"/><Relationship Id="rId28" Type="http://schemas.openxmlformats.org/officeDocument/2006/relationships/image" Target="../media/image128.emf"/><Relationship Id="rId29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1.emf"/><Relationship Id="rId4" Type="http://schemas.openxmlformats.org/officeDocument/2006/relationships/image" Target="../media/image109.emf"/><Relationship Id="rId5" Type="http://schemas.openxmlformats.org/officeDocument/2006/relationships/image" Target="../media/image117.emf"/><Relationship Id="rId30" Type="http://schemas.openxmlformats.org/officeDocument/2006/relationships/image" Target="../media/image130.emf"/><Relationship Id="rId31" Type="http://schemas.openxmlformats.org/officeDocument/2006/relationships/image" Target="../media/image131.emf"/><Relationship Id="rId32" Type="http://schemas.openxmlformats.org/officeDocument/2006/relationships/image" Target="../media/image132.emf"/><Relationship Id="rId9" Type="http://schemas.openxmlformats.org/officeDocument/2006/relationships/image" Target="../media/image106.emf"/><Relationship Id="rId6" Type="http://schemas.openxmlformats.org/officeDocument/2006/relationships/image" Target="../media/image100.emf"/><Relationship Id="rId7" Type="http://schemas.openxmlformats.org/officeDocument/2006/relationships/image" Target="../media/image101.emf"/><Relationship Id="rId8" Type="http://schemas.openxmlformats.org/officeDocument/2006/relationships/image" Target="../media/image105.emf"/><Relationship Id="rId33" Type="http://schemas.openxmlformats.org/officeDocument/2006/relationships/image" Target="../media/image133.emf"/><Relationship Id="rId10" Type="http://schemas.openxmlformats.org/officeDocument/2006/relationships/image" Target="../media/image107.emf"/><Relationship Id="rId11" Type="http://schemas.openxmlformats.org/officeDocument/2006/relationships/image" Target="../media/image108.emf"/><Relationship Id="rId12" Type="http://schemas.openxmlformats.org/officeDocument/2006/relationships/image" Target="../media/image110.emf"/><Relationship Id="rId13" Type="http://schemas.openxmlformats.org/officeDocument/2006/relationships/image" Target="../media/image112.emf"/><Relationship Id="rId14" Type="http://schemas.openxmlformats.org/officeDocument/2006/relationships/image" Target="../media/image113.emf"/><Relationship Id="rId15" Type="http://schemas.openxmlformats.org/officeDocument/2006/relationships/image" Target="../media/image114.emf"/><Relationship Id="rId16" Type="http://schemas.openxmlformats.org/officeDocument/2006/relationships/image" Target="../media/image115.emf"/><Relationship Id="rId17" Type="http://schemas.openxmlformats.org/officeDocument/2006/relationships/image" Target="../media/image116.emf"/><Relationship Id="rId18" Type="http://schemas.openxmlformats.org/officeDocument/2006/relationships/image" Target="../media/image118.emf"/><Relationship Id="rId19" Type="http://schemas.openxmlformats.org/officeDocument/2006/relationships/image" Target="../media/image119.emf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emf"/><Relationship Id="rId20" Type="http://schemas.openxmlformats.org/officeDocument/2006/relationships/image" Target="../media/image121.emf"/><Relationship Id="rId21" Type="http://schemas.openxmlformats.org/officeDocument/2006/relationships/image" Target="../media/image122.emf"/><Relationship Id="rId22" Type="http://schemas.openxmlformats.org/officeDocument/2006/relationships/image" Target="../media/image123.emf"/><Relationship Id="rId23" Type="http://schemas.openxmlformats.org/officeDocument/2006/relationships/image" Target="../media/image124.emf"/><Relationship Id="rId24" Type="http://schemas.openxmlformats.org/officeDocument/2006/relationships/image" Target="../media/image125.emf"/><Relationship Id="rId25" Type="http://schemas.openxmlformats.org/officeDocument/2006/relationships/image" Target="../media/image126.emf"/><Relationship Id="rId26" Type="http://schemas.openxmlformats.org/officeDocument/2006/relationships/image" Target="../media/image127.emf"/><Relationship Id="rId27" Type="http://schemas.openxmlformats.org/officeDocument/2006/relationships/image" Target="../media/image133.emf"/><Relationship Id="rId28" Type="http://schemas.openxmlformats.org/officeDocument/2006/relationships/image" Target="../media/image128.emf"/><Relationship Id="rId29" Type="http://schemas.openxmlformats.org/officeDocument/2006/relationships/image" Target="../media/image129.emf"/><Relationship Id="rId30" Type="http://schemas.openxmlformats.org/officeDocument/2006/relationships/image" Target="../media/image130.emf"/><Relationship Id="rId31" Type="http://schemas.openxmlformats.org/officeDocument/2006/relationships/image" Target="../media/image131.emf"/><Relationship Id="rId32" Type="http://schemas.openxmlformats.org/officeDocument/2006/relationships/image" Target="../media/image132.emf"/><Relationship Id="rId10" Type="http://schemas.openxmlformats.org/officeDocument/2006/relationships/image" Target="../media/image110.emf"/><Relationship Id="rId11" Type="http://schemas.openxmlformats.org/officeDocument/2006/relationships/image" Target="../media/image111.emf"/><Relationship Id="rId12" Type="http://schemas.openxmlformats.org/officeDocument/2006/relationships/image" Target="../media/image112.emf"/><Relationship Id="rId13" Type="http://schemas.openxmlformats.org/officeDocument/2006/relationships/image" Target="../media/image113.emf"/><Relationship Id="rId14" Type="http://schemas.openxmlformats.org/officeDocument/2006/relationships/image" Target="../media/image114.emf"/><Relationship Id="rId15" Type="http://schemas.openxmlformats.org/officeDocument/2006/relationships/image" Target="../media/image115.emf"/><Relationship Id="rId16" Type="http://schemas.openxmlformats.org/officeDocument/2006/relationships/image" Target="../media/image116.emf"/><Relationship Id="rId17" Type="http://schemas.openxmlformats.org/officeDocument/2006/relationships/image" Target="../media/image118.emf"/><Relationship Id="rId18" Type="http://schemas.openxmlformats.org/officeDocument/2006/relationships/image" Target="../media/image119.emf"/><Relationship Id="rId19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0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emf"/><Relationship Id="rId12" Type="http://schemas.openxmlformats.org/officeDocument/2006/relationships/image" Target="../media/image39.emf"/><Relationship Id="rId13" Type="http://schemas.openxmlformats.org/officeDocument/2006/relationships/image" Target="../media/image142.emf"/><Relationship Id="rId14" Type="http://schemas.openxmlformats.org/officeDocument/2006/relationships/image" Target="../media/image143.emf"/><Relationship Id="rId15" Type="http://schemas.openxmlformats.org/officeDocument/2006/relationships/image" Target="../media/image144.emf"/><Relationship Id="rId16" Type="http://schemas.openxmlformats.org/officeDocument/2006/relationships/image" Target="../media/image145.emf"/><Relationship Id="rId17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6" Type="http://schemas.openxmlformats.org/officeDocument/2006/relationships/image" Target="../media/image107.emf"/><Relationship Id="rId7" Type="http://schemas.openxmlformats.org/officeDocument/2006/relationships/image" Target="../media/image131.emf"/><Relationship Id="rId8" Type="http://schemas.openxmlformats.org/officeDocument/2006/relationships/image" Target="../media/image138.emf"/><Relationship Id="rId9" Type="http://schemas.openxmlformats.org/officeDocument/2006/relationships/image" Target="../media/image139.emf"/><Relationship Id="rId10" Type="http://schemas.openxmlformats.org/officeDocument/2006/relationships/image" Target="../media/image140.emf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emf"/><Relationship Id="rId12" Type="http://schemas.openxmlformats.org/officeDocument/2006/relationships/image" Target="../media/image39.emf"/><Relationship Id="rId13" Type="http://schemas.openxmlformats.org/officeDocument/2006/relationships/image" Target="../media/image142.emf"/><Relationship Id="rId14" Type="http://schemas.openxmlformats.org/officeDocument/2006/relationships/image" Target="../media/image143.emf"/><Relationship Id="rId15" Type="http://schemas.openxmlformats.org/officeDocument/2006/relationships/image" Target="../media/image144.emf"/><Relationship Id="rId16" Type="http://schemas.openxmlformats.org/officeDocument/2006/relationships/image" Target="../media/image145.emf"/><Relationship Id="rId17" Type="http://schemas.openxmlformats.org/officeDocument/2006/relationships/image" Target="../media/image41.emf"/><Relationship Id="rId18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6" Type="http://schemas.openxmlformats.org/officeDocument/2006/relationships/image" Target="../media/image107.emf"/><Relationship Id="rId7" Type="http://schemas.openxmlformats.org/officeDocument/2006/relationships/image" Target="../media/image131.emf"/><Relationship Id="rId8" Type="http://schemas.openxmlformats.org/officeDocument/2006/relationships/image" Target="../media/image138.emf"/><Relationship Id="rId9" Type="http://schemas.openxmlformats.org/officeDocument/2006/relationships/image" Target="../media/image139.emf"/><Relationship Id="rId10" Type="http://schemas.openxmlformats.org/officeDocument/2006/relationships/image" Target="../media/image140.emf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image" Target="../media/image142.emf"/><Relationship Id="rId13" Type="http://schemas.openxmlformats.org/officeDocument/2006/relationships/image" Target="../media/image143.emf"/><Relationship Id="rId14" Type="http://schemas.openxmlformats.org/officeDocument/2006/relationships/image" Target="../media/image144.emf"/><Relationship Id="rId15" Type="http://schemas.openxmlformats.org/officeDocument/2006/relationships/image" Target="../media/image145.emf"/><Relationship Id="rId16" Type="http://schemas.openxmlformats.org/officeDocument/2006/relationships/image" Target="../media/image41.emf"/><Relationship Id="rId17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5" Type="http://schemas.openxmlformats.org/officeDocument/2006/relationships/image" Target="../media/image107.emf"/><Relationship Id="rId6" Type="http://schemas.openxmlformats.org/officeDocument/2006/relationships/image" Target="../media/image131.emf"/><Relationship Id="rId7" Type="http://schemas.openxmlformats.org/officeDocument/2006/relationships/image" Target="../media/image138.emf"/><Relationship Id="rId8" Type="http://schemas.openxmlformats.org/officeDocument/2006/relationships/image" Target="../media/image139.emf"/><Relationship Id="rId9" Type="http://schemas.openxmlformats.org/officeDocument/2006/relationships/image" Target="../media/image140.emf"/><Relationship Id="rId10" Type="http://schemas.openxmlformats.org/officeDocument/2006/relationships/image" Target="../media/image14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4" Type="http://schemas.openxmlformats.org/officeDocument/2006/relationships/image" Target="../media/image148.emf"/><Relationship Id="rId5" Type="http://schemas.openxmlformats.org/officeDocument/2006/relationships/image" Target="../media/image149.gif"/><Relationship Id="rId6" Type="http://schemas.openxmlformats.org/officeDocument/2006/relationships/image" Target="../media/image15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gif"/><Relationship Id="rId4" Type="http://schemas.openxmlformats.org/officeDocument/2006/relationships/image" Target="../media/image147.emf"/><Relationship Id="rId5" Type="http://schemas.openxmlformats.org/officeDocument/2006/relationships/image" Target="../media/image148.emf"/><Relationship Id="rId6" Type="http://schemas.openxmlformats.org/officeDocument/2006/relationships/image" Target="../media/image15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gif"/><Relationship Id="rId4" Type="http://schemas.openxmlformats.org/officeDocument/2006/relationships/image" Target="../media/image15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57200" y="1581150"/>
            <a:ext cx="7772400" cy="110251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Continuous Armed</a:t>
            </a:r>
            <a:r>
              <a:rPr lang="en-US" sz="2800" dirty="0"/>
              <a:t> </a:t>
            </a:r>
            <a:r>
              <a:rPr lang="en-US" sz="2800" dirty="0" smtClean="0"/>
              <a:t>Bandit</a:t>
            </a:r>
            <a:r>
              <a:rPr lang="en-US" sz="2800" dirty="0"/>
              <a:t> </a:t>
            </a: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467544" y="2724150"/>
            <a:ext cx="6984776" cy="152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ja-JP" sz="2400" b="1" dirty="0" err="1" smtClean="0">
                <a:solidFill>
                  <a:schemeClr val="tx1"/>
                </a:solidFill>
              </a:rPr>
              <a:t>Kohei</a:t>
            </a:r>
            <a:r>
              <a:rPr lang="en-US" altLang="ja-JP" sz="2400" b="1" dirty="0" smtClean="0">
                <a:solidFill>
                  <a:schemeClr val="tx1"/>
                </a:solidFill>
              </a:rPr>
              <a:t> Watanabe (Intern), Bin Yang (Mentor)</a:t>
            </a:r>
          </a:p>
          <a:p>
            <a:pPr>
              <a:lnSpc>
                <a:spcPts val="1800"/>
              </a:lnSpc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ja-JP" sz="2000" dirty="0" smtClean="0">
                <a:solidFill>
                  <a:schemeClr val="tx1"/>
                </a:solidFill>
              </a:rPr>
              <a:t>Intelligence domain</a:t>
            </a:r>
          </a:p>
          <a:p>
            <a:pPr>
              <a:lnSpc>
                <a:spcPts val="1800"/>
              </a:lnSpc>
            </a:pPr>
            <a:r>
              <a:rPr lang="en-US" altLang="ja-JP" sz="2000" dirty="0" smtClean="0">
                <a:solidFill>
                  <a:schemeClr val="tx1"/>
                </a:solidFill>
              </a:rPr>
              <a:t>RIT Department</a:t>
            </a:r>
          </a:p>
          <a:p>
            <a:pPr>
              <a:lnSpc>
                <a:spcPts val="1800"/>
              </a:lnSpc>
            </a:pPr>
            <a:endParaRPr lang="en-US" altLang="ja-JP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1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Kohei</a:t>
            </a:r>
            <a:r>
              <a:rPr lang="en-US" dirty="0" smtClean="0"/>
              <a:t> Watanabe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year Master Student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Internship Period: 6/22 ~ 9/8 (3 or 4 days a week)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My Lab: Harada-</a:t>
            </a:r>
            <a:r>
              <a:rPr lang="en-US" dirty="0" err="1" smtClean="0"/>
              <a:t>Ushiku</a:t>
            </a:r>
            <a:r>
              <a:rPr lang="en-US" dirty="0" smtClean="0"/>
              <a:t> Lab (MIL) @Tokyo Univ.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Computer Vision, Machine-Learning</a:t>
            </a:r>
            <a:r>
              <a:rPr lang="is-IS" dirty="0" smtClean="0"/>
              <a:t>…etc</a:t>
            </a:r>
          </a:p>
          <a:p>
            <a:pPr lvl="1">
              <a:spcBef>
                <a:spcPts val="0"/>
              </a:spcBef>
            </a:pPr>
            <a:endParaRPr lang="is-I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6" y="2934058"/>
            <a:ext cx="2170288" cy="576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6" y="3492220"/>
            <a:ext cx="4788024" cy="860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143" y="2588695"/>
            <a:ext cx="1398894" cy="24869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8617" y="4264643"/>
            <a:ext cx="390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WebDNN</a:t>
            </a:r>
            <a:r>
              <a:rPr lang="en-US" dirty="0" smtClean="0"/>
              <a:t>[1] is useful when you want to make a demo using deep learning!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63440" y="4827137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smtClean="0"/>
              <a:t>1] https</a:t>
            </a:r>
            <a:r>
              <a:rPr lang="en-US" sz="1400" dirty="0"/>
              <a:t>://mil-</a:t>
            </a:r>
            <a:r>
              <a:rPr lang="en-US" sz="1400" dirty="0" err="1"/>
              <a:t>tokyo.github.io</a:t>
            </a:r>
            <a:r>
              <a:rPr lang="en-US" sz="1400" dirty="0"/>
              <a:t>/</a:t>
            </a:r>
            <a:r>
              <a:rPr lang="en-US" sz="1400" dirty="0" err="1"/>
              <a:t>webdnn</a:t>
            </a:r>
            <a:r>
              <a:rPr lang="en-US" sz="1400" dirty="0"/>
              <a:t>/ja/</a:t>
            </a:r>
          </a:p>
        </p:txBody>
      </p:sp>
    </p:spTree>
    <p:extLst>
      <p:ext uri="{BB962C8B-B14F-4D97-AF65-F5344CB8AC3E}">
        <p14:creationId xmlns:p14="http://schemas.microsoft.com/office/powerpoint/2010/main" val="643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59832" y="449355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Converged!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5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68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</a:t>
            </a:r>
            <a:r>
              <a:rPr lang="en-US" sz="1800" dirty="0" smtClean="0"/>
              <a:t>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59081"/>
            <a:ext cx="4751512" cy="535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29264"/>
            <a:ext cx="1794649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</a:t>
            </a:r>
            <a:r>
              <a:rPr lang="en-US" sz="1800" dirty="0" smtClean="0"/>
              <a:t>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59081"/>
            <a:ext cx="4751512" cy="535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29264"/>
            <a:ext cx="1794649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395846"/>
            <a:ext cx="9001000" cy="326330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3445" y="3256699"/>
            <a:ext cx="9001000" cy="32007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4" y="313461"/>
            <a:ext cx="2915041" cy="2186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49" y="158404"/>
            <a:ext cx="3245578" cy="243418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459141" y="1043000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56" y="609692"/>
            <a:ext cx="843465" cy="2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</a:t>
            </a:r>
            <a:r>
              <a:rPr lang="en-US" sz="1800" dirty="0" smtClean="0"/>
              <a:t>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59081"/>
            <a:ext cx="4751512" cy="535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29264"/>
            <a:ext cx="1794649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500" y="-362747"/>
            <a:ext cx="9001000" cy="326330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3445" y="3256699"/>
            <a:ext cx="9001000" cy="32007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72" y="205979"/>
            <a:ext cx="3282732" cy="246204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084168" y="1043000"/>
            <a:ext cx="1889749" cy="972219"/>
            <a:chOff x="7308304" y="1517253"/>
            <a:chExt cx="1889749" cy="972219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52" y="497427"/>
            <a:ext cx="891989" cy="2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</a:t>
            </a:r>
            <a:r>
              <a:rPr lang="en-US" sz="1800" dirty="0" smtClean="0"/>
              <a:t>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59081"/>
            <a:ext cx="4751512" cy="535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29264"/>
            <a:ext cx="1794649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500" y="-362747"/>
            <a:ext cx="9001000" cy="326330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3445" y="3256699"/>
            <a:ext cx="9001000" cy="32007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778" y="299753"/>
            <a:ext cx="3300942" cy="2475707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015202" y="1013010"/>
            <a:ext cx="1008536" cy="1032200"/>
            <a:chOff x="7451896" y="1539550"/>
            <a:chExt cx="1008536" cy="1032200"/>
          </a:xfrm>
        </p:grpSpPr>
        <p:sp>
          <p:nvSpPr>
            <p:cNvPr id="33" name="Rectangle 32"/>
            <p:cNvSpPr/>
            <p:nvPr/>
          </p:nvSpPr>
          <p:spPr>
            <a:xfrm>
              <a:off x="7451896" y="1539550"/>
              <a:ext cx="1008536" cy="1032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11767" y="1592707"/>
              <a:ext cx="228586" cy="855560"/>
            </a:xfrm>
            <a:prstGeom prst="rect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5932" y="1578205"/>
              <a:ext cx="509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High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53607" y="2231197"/>
              <a:ext cx="450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Low</a:t>
              </a:r>
              <a:endParaRPr lang="en-US" sz="1200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8070743" y="1855204"/>
              <a:ext cx="7970" cy="3759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363" y="507491"/>
            <a:ext cx="1054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Before Experiment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How should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of GMRF should be set?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GP Libraries often sample some points (known as “</a:t>
            </a:r>
            <a:r>
              <a:rPr lang="en-US" sz="1800" dirty="0" err="1" smtClean="0"/>
              <a:t>burnin</a:t>
            </a:r>
            <a:r>
              <a:rPr lang="en-US" sz="1800" dirty="0" smtClean="0"/>
              <a:t>”) and estimate its </a:t>
            </a:r>
            <a:r>
              <a:rPr lang="en-US" sz="1800" dirty="0" err="1" smtClean="0"/>
              <a:t>hyperparamters</a:t>
            </a:r>
            <a:r>
              <a:rPr lang="en-US" sz="1800" dirty="0" smtClean="0"/>
              <a:t> by optimizing the log-marginal-likelihood (or MCMC)</a:t>
            </a:r>
          </a:p>
          <a:p>
            <a:pPr marL="0" indent="0">
              <a:buNone/>
            </a:pPr>
            <a:r>
              <a:rPr lang="en-US" sz="1800" dirty="0" smtClean="0"/>
              <a:t>But this didn’t work well in GMRF</a:t>
            </a:r>
            <a:r>
              <a:rPr lang="en-US" sz="1800" dirty="0" smtClean="0">
                <a:sym typeface="Wingdings"/>
              </a:rPr>
              <a:t>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In our many experiments, we found that these worked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Normalizing output (mean0var1 or min0max1)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Pairwise-sampling, then estimate        and the other </a:t>
            </a:r>
            <a:r>
              <a:rPr lang="en-US" sz="1800" dirty="0" err="1" smtClean="0"/>
              <a:t>hyperparameters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Pairwise grid-based </a:t>
            </a:r>
            <a:r>
              <a:rPr lang="en-US" sz="1800" dirty="0" smtClean="0"/>
              <a:t>burn-in</a:t>
            </a: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55" y="4059081"/>
            <a:ext cx="4751512" cy="535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29264"/>
            <a:ext cx="1794649" cy="1514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03798"/>
            <a:ext cx="226597" cy="192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614" y="627534"/>
            <a:ext cx="1254274" cy="627137"/>
          </a:xfrm>
          <a:prstGeom prst="rect">
            <a:avLst/>
          </a:prstGeom>
        </p:spPr>
      </p:pic>
      <p:sp>
        <p:nvSpPr>
          <p:cNvPr id="12" name="Double Bracket 11"/>
          <p:cNvSpPr/>
          <p:nvPr/>
        </p:nvSpPr>
        <p:spPr>
          <a:xfrm>
            <a:off x="3923928" y="3955844"/>
            <a:ext cx="4968552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2969"/>
            <a:ext cx="9001000" cy="31706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500" y="3600077"/>
            <a:ext cx="9001000" cy="154342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6" y="113186"/>
            <a:ext cx="3716500" cy="278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12" y="459784"/>
            <a:ext cx="3153840" cy="236538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763687" y="1489604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79793" y="1533448"/>
            <a:ext cx="208128" cy="246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52120" y="1961304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25345" y="2139702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28435" y="1867771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074551" y="1756009"/>
            <a:ext cx="216025" cy="218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85037" y="3167606"/>
            <a:ext cx="4207448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Sampling </a:t>
            </a:r>
            <a:r>
              <a:rPr lang="en-US" dirty="0" smtClean="0"/>
              <a:t>only center </a:t>
            </a:r>
            <a:r>
              <a:rPr lang="en-US" dirty="0" smtClean="0"/>
              <a:t>2*d points as burn-in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129676" y="3827660"/>
            <a:ext cx="1889749" cy="972219"/>
            <a:chOff x="7308304" y="1517253"/>
            <a:chExt cx="1889749" cy="972219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05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Result: Comparison </a:t>
            </a:r>
            <a:r>
              <a:rPr lang="en-US" smtClean="0"/>
              <a:t>between GP-UCB and GMRF-UCB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0" y="1440827"/>
            <a:ext cx="2198585" cy="164893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308304" y="1517253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41" y="3074692"/>
            <a:ext cx="843465" cy="270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96" y="3144927"/>
            <a:ext cx="2198585" cy="1648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33" y="3144927"/>
            <a:ext cx="2101686" cy="1576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89" y="1409939"/>
            <a:ext cx="2138175" cy="160363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7133" y="1337265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Fixed Kernel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133" y="2990076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Unfixed Kernel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23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6" y="1404728"/>
            <a:ext cx="2203919" cy="165294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308304" y="1517253"/>
            <a:ext cx="1889749" cy="972219"/>
            <a:chOff x="7308304" y="1517253"/>
            <a:chExt cx="1889749" cy="9722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23" y="3372450"/>
            <a:ext cx="891989" cy="279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3" y="3145248"/>
            <a:ext cx="2211666" cy="16587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3066532"/>
            <a:ext cx="2180861" cy="1635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43" y="1511092"/>
            <a:ext cx="1870348" cy="140276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7133" y="1337265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Fixed Kernel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133" y="2990076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Unfixed Kernel</a:t>
            </a:r>
            <a:endParaRPr lang="en-US" sz="1400" dirty="0"/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Comparison </a:t>
            </a:r>
            <a:r>
              <a:rPr lang="en-US" smtClean="0"/>
              <a:t>between GP-UCB and GMRF-UCB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br>
              <a:rPr lang="en-US" dirty="0" smtClean="0"/>
            </a:br>
            <a:r>
              <a:rPr lang="en-US" sz="2400" dirty="0"/>
              <a:t>Continuous Armed </a:t>
            </a:r>
            <a:r>
              <a:rPr lang="en-US" sz="2400" dirty="0" smtClean="0"/>
              <a:t>Bandit: </a:t>
            </a:r>
            <a:r>
              <a:rPr lang="en-US" sz="2400" dirty="0" err="1" smtClean="0"/>
              <a:t>Hyperparameter</a:t>
            </a:r>
            <a:r>
              <a:rPr lang="en-US" sz="2400" dirty="0" smtClean="0"/>
              <a:t>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Designing next experiment based on the results of past experiments efficiently is valuable </a:t>
            </a:r>
          </a:p>
          <a:p>
            <a:pPr marL="0" indent="0">
              <a:buNone/>
            </a:pPr>
            <a:r>
              <a:rPr lang="en-US" dirty="0" smtClean="0"/>
              <a:t>especially when  experiment cost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94" y="3056877"/>
            <a:ext cx="4285304" cy="1608542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611560" y="2139702"/>
            <a:ext cx="2664296" cy="704786"/>
          </a:xfrm>
          <a:prstGeom prst="cloudCallout">
            <a:avLst>
              <a:gd name="adj1" fmla="val 39059"/>
              <a:gd name="adj2" fmla="val 6927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many layers, neurons?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90267" y="2627125"/>
            <a:ext cx="3546229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Categorical </a:t>
            </a: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is OUT of the target in this research.</a:t>
            </a:r>
          </a:p>
          <a:p>
            <a:r>
              <a:rPr lang="en-US" dirty="0" smtClean="0"/>
              <a:t>e.g.</a:t>
            </a:r>
          </a:p>
          <a:p>
            <a:r>
              <a:rPr lang="en-US" dirty="0"/>
              <a:t> </a:t>
            </a:r>
            <a:r>
              <a:rPr lang="en-US" dirty="0" smtClean="0"/>
              <a:t>  Activation function(</a:t>
            </a:r>
            <a:r>
              <a:rPr lang="en-US" dirty="0" err="1" smtClean="0"/>
              <a:t>relu</a:t>
            </a:r>
            <a:r>
              <a:rPr lang="en-US" dirty="0" smtClean="0"/>
              <a:t>, sigmoid, </a:t>
            </a:r>
            <a:r>
              <a:rPr lang="en-US" dirty="0" err="1" smtClean="0"/>
              <a:t>tanh</a:t>
            </a:r>
            <a:r>
              <a:rPr lang="en-US" dirty="0" smtClean="0"/>
              <a:t>, etc.)</a:t>
            </a:r>
          </a:p>
          <a:p>
            <a:r>
              <a:rPr lang="en-US" dirty="0"/>
              <a:t> </a:t>
            </a:r>
            <a:r>
              <a:rPr lang="en-US" dirty="0" smtClean="0"/>
              <a:t>  Presence of Dropout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0267" y="2305092"/>
            <a:ext cx="953941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Caution</a:t>
            </a:r>
            <a:endParaRPr lang="en-US" dirty="0"/>
          </a:p>
        </p:txBody>
      </p:sp>
      <p:sp>
        <p:nvSpPr>
          <p:cNvPr id="14" name="Multiply 13"/>
          <p:cNvSpPr/>
          <p:nvPr/>
        </p:nvSpPr>
        <p:spPr>
          <a:xfrm>
            <a:off x="5490267" y="3537304"/>
            <a:ext cx="233861" cy="233861"/>
          </a:xfrm>
          <a:prstGeom prst="mathMultiply">
            <a:avLst>
              <a:gd name="adj1" fmla="val 13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5515161" y="4073423"/>
            <a:ext cx="233861" cy="233861"/>
          </a:xfrm>
          <a:prstGeom prst="mathMultiply">
            <a:avLst>
              <a:gd name="adj1" fmla="val 13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6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performance of GP is affected by its Kernel </a:t>
            </a:r>
            <a:r>
              <a:rPr lang="en-US" dirty="0" err="1" smtClean="0"/>
              <a:t>hyperparameter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00" y="1425844"/>
            <a:ext cx="2203919" cy="1652939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251520" y="1131590"/>
            <a:ext cx="3781902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101238" y="1147456"/>
            <a:ext cx="3091700" cy="3662276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1560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283968" y="1050209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73" y="3145248"/>
            <a:ext cx="2211666" cy="16587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57585" y="1338241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Mean0-Var1 Normalization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165248" y="2998522"/>
            <a:ext cx="29706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mtClean="0"/>
              <a:t>Min0-Max1 </a:t>
            </a:r>
            <a:r>
              <a:rPr lang="en-US" sz="1500" dirty="0" smtClean="0"/>
              <a:t>Normalization</a:t>
            </a:r>
            <a:endParaRPr lang="en-US" sz="1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80" y="3336803"/>
            <a:ext cx="1054100" cy="3302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451896" y="1539550"/>
            <a:ext cx="1008536" cy="1032200"/>
            <a:chOff x="7451896" y="1539550"/>
            <a:chExt cx="1008536" cy="1032200"/>
          </a:xfrm>
        </p:grpSpPr>
        <p:sp>
          <p:nvSpPr>
            <p:cNvPr id="26" name="Rectangle 25"/>
            <p:cNvSpPr/>
            <p:nvPr/>
          </p:nvSpPr>
          <p:spPr>
            <a:xfrm>
              <a:off x="7451896" y="1539550"/>
              <a:ext cx="1008536" cy="1032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11767" y="1592707"/>
              <a:ext cx="228586" cy="855560"/>
            </a:xfrm>
            <a:prstGeom prst="rect">
              <a:avLst/>
            </a:prstGeom>
            <a:gradFill>
              <a:gsLst>
                <a:gs pos="54000">
                  <a:schemeClr val="accent1">
                    <a:lumMod val="5000"/>
                    <a:lumOff val="95000"/>
                  </a:schemeClr>
                </a:gs>
                <a:gs pos="0">
                  <a:srgbClr val="FF0000"/>
                </a:gs>
                <a:gs pos="10000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15932" y="1578205"/>
              <a:ext cx="509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High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53607" y="2231197"/>
              <a:ext cx="450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Low</a:t>
              </a:r>
              <a:endParaRPr lang="en-US" sz="1200" dirty="0"/>
            </a:p>
          </p:txBody>
        </p:sp>
        <p:cxnSp>
          <p:nvCxnSpPr>
            <p:cNvPr id="17" name="Straight Arrow Connector 16"/>
            <p:cNvCxnSpPr>
              <a:stCxn id="12" idx="2"/>
              <a:endCxn id="34" idx="0"/>
            </p:cNvCxnSpPr>
            <p:nvPr/>
          </p:nvCxnSpPr>
          <p:spPr>
            <a:xfrm>
              <a:off x="8070743" y="1855204"/>
              <a:ext cx="7970" cy="3759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1" y="1370359"/>
            <a:ext cx="2232345" cy="16802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7" y="3268501"/>
            <a:ext cx="1742038" cy="13112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7133" y="1337265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Fixed Kernel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57133" y="2990076"/>
            <a:ext cx="29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Unfixed Kernel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23" y="3285259"/>
            <a:ext cx="1662970" cy="12517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85" y="4482478"/>
            <a:ext cx="1871337" cy="2495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29489"/>
            <a:ext cx="1542183" cy="196456"/>
          </a:xfrm>
          <a:prstGeom prst="rect">
            <a:avLst/>
          </a:prstGeom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Comparison </a:t>
            </a:r>
            <a:r>
              <a:rPr lang="en-US" smtClean="0"/>
              <a:t>between GP-UCB and GMRF-UCB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7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 and Cons between GP and GMRF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307363"/>
              </p:ext>
            </p:extLst>
          </p:nvPr>
        </p:nvGraphicFramePr>
        <p:xfrm>
          <a:off x="318355" y="609044"/>
          <a:ext cx="8507289" cy="4069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076"/>
                <a:gridCol w="3223450"/>
                <a:gridCol w="2835763"/>
              </a:tblGrid>
              <a:tr h="3617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GMRF</a:t>
                      </a:r>
                      <a:endParaRPr lang="en-US" dirty="0"/>
                    </a:p>
                  </a:txBody>
                  <a:tcPr/>
                </a:tc>
              </a:tr>
              <a:tr h="686147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Space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smtClean="0"/>
                        <a:t>×</a:t>
                      </a:r>
                      <a:endParaRPr lang="en-US" dirty="0"/>
                    </a:p>
                  </a:txBody>
                  <a:tcPr/>
                </a:tc>
              </a:tr>
              <a:tr h="904405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Efficiency</a:t>
                      </a:r>
                    </a:p>
                    <a:p>
                      <a:r>
                        <a:rPr lang="en-US" dirty="0" smtClean="0"/>
                        <a:t>(The number</a:t>
                      </a:r>
                      <a:r>
                        <a:rPr lang="en-US" baseline="0" dirty="0" smtClean="0"/>
                        <a:t> of parameters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Linearly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Increasing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</a:tr>
              <a:tr h="904405"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Difficulty of </a:t>
                      </a:r>
                      <a:r>
                        <a:rPr lang="en-US" dirty="0" err="1" smtClean="0"/>
                        <a:t>hyperparameter</a:t>
                      </a:r>
                      <a:r>
                        <a:rPr lang="en-US" dirty="0" smtClean="0"/>
                        <a:t> tuning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or</a:t>
                      </a: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(maximizing</a:t>
                      </a:r>
                      <a:r>
                        <a:rPr lang="en-US" altLang="ja-JP" baseline="0" dirty="0" smtClean="0"/>
                        <a:t> </a:t>
                      </a:r>
                      <a:r>
                        <a:rPr lang="en-US" altLang="ja-JP" baseline="0" dirty="0" err="1" smtClean="0"/>
                        <a:t>loglikelihood</a:t>
                      </a:r>
                      <a:r>
                        <a:rPr lang="en-US" altLang="ja-JP" baseline="0" dirty="0" smtClean="0"/>
                        <a:t> is not so hard but a little</a:t>
                      </a:r>
                      <a:r>
                        <a:rPr lang="en-US" altLang="ja-JP" dirty="0" smtClean="0"/>
                        <a:t> unstable</a:t>
                      </a:r>
                      <a:r>
                        <a:rPr lang="en-US" altLang="ja-JP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(pairwise sampling</a:t>
                      </a:r>
                      <a:r>
                        <a:rPr lang="en-US" altLang="ja-JP" baseline="0" dirty="0" smtClean="0"/>
                        <a:t> is not so </a:t>
                      </a:r>
                      <a:r>
                        <a:rPr lang="en-US" altLang="ja-JP" baseline="0" dirty="0" smtClean="0"/>
                        <a:t>good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  <a:tr h="11757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Extensibility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△</a:t>
                      </a:r>
                      <a:r>
                        <a:rPr lang="en-US" altLang="ja-JP" dirty="0" smtClean="0"/>
                        <a:t> (Most implementation considers the</a:t>
                      </a:r>
                      <a:r>
                        <a:rPr lang="en-US" altLang="ja-JP" baseline="0" dirty="0" smtClean="0"/>
                        <a:t> number of samples per point is </a:t>
                      </a:r>
                      <a:r>
                        <a:rPr lang="en-US" altLang="ja-JP" baseline="0" dirty="0" smtClean="0"/>
                        <a:t>just a few</a:t>
                      </a:r>
                      <a:r>
                        <a:rPr lang="en-US" altLang="ja-JP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 smtClean="0"/>
                        <a:t>○</a:t>
                      </a:r>
                      <a:r>
                        <a:rPr lang="en-US" altLang="ja-JP" dirty="0" smtClean="0"/>
                        <a:t> (My implementation considers the</a:t>
                      </a:r>
                      <a:r>
                        <a:rPr lang="en-US" altLang="ja-JP" baseline="0" dirty="0" smtClean="0"/>
                        <a:t> number of samples per point can be many</a:t>
                      </a:r>
                      <a:r>
                        <a:rPr lang="en-US" altLang="ja-JP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051720" y="566809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-learn/issues/3162</a:t>
            </a:r>
          </a:p>
        </p:txBody>
      </p:sp>
    </p:spTree>
    <p:extLst>
      <p:ext uri="{BB962C8B-B14F-4D97-AF65-F5344CB8AC3E}">
        <p14:creationId xmlns:p14="http://schemas.microsoft.com/office/powerpoint/2010/main" val="3173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Acquisition Functions except UCB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Actually UCB is just one solution. The others are</a:t>
            </a:r>
          </a:p>
          <a:p>
            <a:r>
              <a:rPr lang="en-US" dirty="0" smtClean="0"/>
              <a:t>Thompson Sampling (TS) :</a:t>
            </a:r>
          </a:p>
          <a:p>
            <a:pPr lvl="1"/>
            <a:r>
              <a:rPr lang="en-US" dirty="0" smtClean="0"/>
              <a:t>Just sampling. Performance is good, but computation is heavy</a:t>
            </a:r>
            <a:r>
              <a:rPr lang="is-IS" dirty="0" smtClean="0"/>
              <a:t>…</a:t>
            </a:r>
            <a:endParaRPr lang="en-US" dirty="0"/>
          </a:p>
          <a:p>
            <a:r>
              <a:rPr lang="en-US" dirty="0" smtClean="0"/>
              <a:t>Probability Improvement (PI):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PI is said to be too greedy.</a:t>
            </a:r>
            <a:endParaRPr lang="en-US" dirty="0"/>
          </a:p>
          <a:p>
            <a:r>
              <a:rPr lang="en-US" dirty="0" smtClean="0"/>
              <a:t>Expected Improvement (EI):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07" y="174573"/>
            <a:ext cx="3048341" cy="315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89" y="1134139"/>
            <a:ext cx="3024336" cy="311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78898"/>
            <a:ext cx="1812201" cy="314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3" y="2268523"/>
            <a:ext cx="8820472" cy="680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83" y="3522546"/>
            <a:ext cx="4373116" cy="275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4" y="3944307"/>
            <a:ext cx="8861458" cy="2138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304118"/>
            <a:ext cx="7776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EI seems to be the most popular. (In most libraries, default setting is EI)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901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05979"/>
            <a:ext cx="8964488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Result: </a:t>
            </a:r>
            <a:r>
              <a:rPr lang="en-US" dirty="0"/>
              <a:t>Comparison </a:t>
            </a:r>
            <a:r>
              <a:rPr lang="en-US" dirty="0" smtClean="0"/>
              <a:t>of different </a:t>
            </a:r>
            <a:r>
              <a:rPr lang="en-US" smtClean="0"/>
              <a:t>acquisition functions (GMRF)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272603" y="1106639"/>
            <a:ext cx="864096" cy="360040"/>
          </a:xfrm>
          <a:prstGeom prst="roundRect">
            <a:avLst>
              <a:gd name="adj" fmla="val 161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UCB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83968" y="1106639"/>
            <a:ext cx="783734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308304" y="1106639"/>
            <a:ext cx="720080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EI</a:t>
            </a:r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0" y="1635646"/>
            <a:ext cx="2815586" cy="201622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8" y="1693571"/>
            <a:ext cx="2653804" cy="19003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1265"/>
            <a:ext cx="2494902" cy="186060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067702" y="4033615"/>
            <a:ext cx="1889749" cy="972219"/>
            <a:chOff x="7308304" y="1517253"/>
            <a:chExt cx="1889749" cy="972219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err="1" smtClean="0">
                  <a:latin typeface="Arial" charset="0"/>
                  <a:ea typeface="Arial" charset="0"/>
                  <a:cs typeface="Arial" charset="0"/>
                </a:rPr>
                <a:t>Acq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.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1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 of GMRF Application </a:t>
            </a:r>
            <a:br>
              <a:rPr lang="en-US" dirty="0" smtClean="0"/>
            </a:br>
            <a:r>
              <a:rPr lang="en-US" dirty="0" smtClean="0"/>
              <a:t>to improve CTR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6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apply </a:t>
            </a:r>
            <a:r>
              <a:rPr lang="en-US" dirty="0" smtClean="0"/>
              <a:t>GMRF </a:t>
            </a:r>
            <a:r>
              <a:rPr lang="en-US" dirty="0" smtClean="0"/>
              <a:t>for</a:t>
            </a:r>
            <a:r>
              <a:rPr lang="en-US" dirty="0" smtClean="0"/>
              <a:t> </a:t>
            </a:r>
            <a:r>
              <a:rPr lang="en-US" dirty="0" smtClean="0"/>
              <a:t>i</a:t>
            </a:r>
            <a:r>
              <a:rPr lang="en-US" dirty="0" smtClean="0"/>
              <a:t>mproving </a:t>
            </a:r>
            <a:r>
              <a:rPr lang="en-US" dirty="0"/>
              <a:t>CTR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92" y="627534"/>
            <a:ext cx="9116024" cy="24696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 far, we sampled just </a:t>
            </a:r>
            <a:r>
              <a:rPr lang="en-US" dirty="0" smtClean="0"/>
              <a:t>one(or a few) time(s) per point.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dirty="0"/>
              <a:t>we </a:t>
            </a:r>
            <a:r>
              <a:rPr lang="en-US" dirty="0" smtClean="0"/>
              <a:t>tune the </a:t>
            </a:r>
            <a:r>
              <a:rPr lang="en-US" dirty="0"/>
              <a:t>hyper-parameter of some ML (e.g. Recommendation) engine for improving CTR, </a:t>
            </a:r>
            <a:r>
              <a:rPr lang="en-US" altLang="ja-JP" dirty="0"/>
              <a:t>the number of samples per </a:t>
            </a:r>
            <a:r>
              <a:rPr lang="en-US" altLang="ja-JP" dirty="0" smtClean="0"/>
              <a:t>point are quite many.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order to apply GMRF, </a:t>
            </a:r>
          </a:p>
          <a:p>
            <a:pPr marL="0" indent="0">
              <a:buNone/>
            </a:pPr>
            <a:r>
              <a:rPr lang="en-US" dirty="0" smtClean="0"/>
              <a:t>CTR data can be converted to real value using logit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37" y="2979229"/>
            <a:ext cx="2584769" cy="1126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66" y="4203465"/>
            <a:ext cx="2212263" cy="940035"/>
          </a:xfrm>
          <a:prstGeom prst="rect">
            <a:avLst/>
          </a:prstGeom>
        </p:spPr>
      </p:pic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095067"/>
              </p:ext>
            </p:extLst>
          </p:nvPr>
        </p:nvGraphicFramePr>
        <p:xfrm>
          <a:off x="4095445" y="2859784"/>
          <a:ext cx="1929385" cy="20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399"/>
                <a:gridCol w="584518"/>
                <a:gridCol w="565468"/>
              </a:tblGrid>
              <a:tr h="6480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Visit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Click</a:t>
                      </a:r>
                      <a:endParaRPr lang="en-US" sz="14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123</a:t>
                      </a:r>
                      <a:endParaRPr 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99</a:t>
                      </a:r>
                      <a:endParaRPr lang="en-US" sz="1400" dirty="0"/>
                    </a:p>
                  </a:txBody>
                  <a:tcPr/>
                </a:tc>
              </a:tr>
              <a:tr h="3432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Point09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876</a:t>
                      </a:r>
                      <a:endParaRPr lang="en-US" sz="1400" dirty="0"/>
                    </a:p>
                  </a:txBody>
                  <a:tcPr/>
                </a:tc>
              </a:tr>
              <a:tr h="431138"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...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823703"/>
              </p:ext>
            </p:extLst>
          </p:nvPr>
        </p:nvGraphicFramePr>
        <p:xfrm>
          <a:off x="6308453" y="2859783"/>
          <a:ext cx="2664763" cy="2155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464"/>
                <a:gridCol w="651728"/>
                <a:gridCol w="936571"/>
              </a:tblGrid>
              <a:tr h="7315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Visit</a:t>
                      </a:r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Val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-1.964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Point21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-2.208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Point09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400" dirty="0" smtClean="0"/>
                        <a:t>6.906</a:t>
                      </a:r>
                      <a:endParaRPr lang="en-US" sz="1400" dirty="0"/>
                    </a:p>
                  </a:txBody>
                  <a:tcPr/>
                </a:tc>
              </a:tr>
              <a:tr h="356043">
                <a:tc>
                  <a:txBody>
                    <a:bodyPr/>
                    <a:lstStyle/>
                    <a:p>
                      <a:r>
                        <a:rPr lang="is-IS" sz="1400" dirty="0" smtClean="0"/>
                        <a:t>...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dirty="0" smtClean="0"/>
                        <a:t>...</a:t>
                      </a:r>
                      <a:endParaRPr lang="en-US" sz="14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6024830" y="3903444"/>
            <a:ext cx="283623" cy="3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72" y="3179940"/>
            <a:ext cx="548821" cy="3228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62" y="3155931"/>
            <a:ext cx="457200" cy="317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88" y="3179940"/>
            <a:ext cx="663725" cy="1784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38" y="3232572"/>
            <a:ext cx="663725" cy="1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Flow of </a:t>
            </a:r>
            <a:r>
              <a:rPr lang="en-US" dirty="0" smtClean="0"/>
              <a:t>GMRF application </a:t>
            </a:r>
            <a:r>
              <a:rPr lang="en-US" dirty="0" smtClean="0"/>
              <a:t>for</a:t>
            </a:r>
            <a:r>
              <a:rPr lang="en-US" dirty="0" smtClean="0"/>
              <a:t> </a:t>
            </a:r>
            <a:r>
              <a:rPr lang="en-US" dirty="0" smtClean="0"/>
              <a:t>i</a:t>
            </a:r>
            <a:r>
              <a:rPr lang="en-US" dirty="0" smtClean="0"/>
              <a:t>mproving </a:t>
            </a:r>
            <a:r>
              <a:rPr lang="en-US" dirty="0"/>
              <a:t>CTR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34372"/>
              </p:ext>
            </p:extLst>
          </p:nvPr>
        </p:nvGraphicFramePr>
        <p:xfrm>
          <a:off x="179512" y="629960"/>
          <a:ext cx="3168351" cy="1941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117"/>
                <a:gridCol w="1056117"/>
                <a:gridCol w="1056117"/>
              </a:tblGrid>
              <a:tr h="388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Click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r>
                        <a:rPr lang="en-US" dirty="0" smtClean="0"/>
                        <a:t>Point20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r>
                        <a:rPr lang="en-US" dirty="0" smtClean="0"/>
                        <a:t>Point21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Point09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876</a:t>
                      </a:r>
                      <a:endParaRPr lang="en-US" dirty="0"/>
                    </a:p>
                  </a:txBody>
                  <a:tcPr/>
                </a:tc>
              </a:tr>
              <a:tr h="388358"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049941" y="1384831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GMRF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0672993"/>
              </p:ext>
            </p:extLst>
          </p:nvPr>
        </p:nvGraphicFramePr>
        <p:xfrm>
          <a:off x="6078443" y="686455"/>
          <a:ext cx="292568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29"/>
                <a:gridCol w="975229"/>
                <a:gridCol w="975229"/>
              </a:tblGrid>
              <a:tr h="3133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smtClean="0"/>
                        <a:t>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 err="1" smtClean="0"/>
                        <a:t>σ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3.5e-5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5.1e-5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Point03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8.7e-6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308304" y="3990206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MB Bandit</a:t>
            </a:r>
            <a:endParaRPr lang="en-US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68695"/>
              </p:ext>
            </p:extLst>
          </p:nvPr>
        </p:nvGraphicFramePr>
        <p:xfrm>
          <a:off x="1924471" y="3291830"/>
          <a:ext cx="30963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114"/>
                <a:gridCol w="1032114"/>
                <a:gridCol w="1032114"/>
              </a:tblGrid>
              <a:tr h="2651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Click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en-US" dirty="0" smtClean="0"/>
                        <a:t>Point02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Point03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17706">
                <a:tc>
                  <a:txBody>
                    <a:bodyPr/>
                    <a:lstStyle/>
                    <a:p>
                      <a:r>
                        <a:rPr lang="is-I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...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3347863" y="1600855"/>
            <a:ext cx="702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8" idx="1"/>
          </p:cNvCxnSpPr>
          <p:nvPr/>
        </p:nvCxnSpPr>
        <p:spPr>
          <a:xfrm>
            <a:off x="5562109" y="1600855"/>
            <a:ext cx="516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10479" y="3344579"/>
            <a:ext cx="183778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Total </a:t>
            </a:r>
            <a:r>
              <a:rPr lang="en-US" smtClean="0"/>
              <a:t>Impressions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9" idx="1"/>
            <a:endCxn id="11" idx="3"/>
          </p:cNvCxnSpPr>
          <p:nvPr/>
        </p:nvCxnSpPr>
        <p:spPr>
          <a:xfrm flipH="1">
            <a:off x="5020813" y="4206230"/>
            <a:ext cx="2287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2"/>
            <a:endCxn id="9" idx="0"/>
          </p:cNvCxnSpPr>
          <p:nvPr/>
        </p:nvCxnSpPr>
        <p:spPr>
          <a:xfrm rot="16200000" flipH="1">
            <a:off x="7065362" y="2991179"/>
            <a:ext cx="1474951" cy="523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0"/>
            <a:endCxn id="5" idx="2"/>
          </p:cNvCxnSpPr>
          <p:nvPr/>
        </p:nvCxnSpPr>
        <p:spPr>
          <a:xfrm rot="16200000" flipV="1">
            <a:off x="2258125" y="2077312"/>
            <a:ext cx="720080" cy="1708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79711" y="2622320"/>
            <a:ext cx="207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CTR Experiment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092280" y="3365579"/>
            <a:ext cx="247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 probability </a:t>
            </a:r>
          </a:p>
          <a:p>
            <a:r>
              <a:rPr lang="en-US" dirty="0" smtClean="0"/>
              <a:t>per point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16" idx="2"/>
          </p:cNvCxnSpPr>
          <p:nvPr/>
        </p:nvCxnSpPr>
        <p:spPr>
          <a:xfrm>
            <a:off x="6029372" y="3713911"/>
            <a:ext cx="8218" cy="492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Multiply 71"/>
          <p:cNvSpPr/>
          <p:nvPr/>
        </p:nvSpPr>
        <p:spPr>
          <a:xfrm>
            <a:off x="5788626" y="3817068"/>
            <a:ext cx="259442" cy="259442"/>
          </a:xfrm>
          <a:prstGeom prst="mathMultiply">
            <a:avLst>
              <a:gd name="adj1" fmla="val 1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 of GMRF application </a:t>
            </a:r>
            <a:r>
              <a:rPr lang="en-US" dirty="0"/>
              <a:t>for improving CTR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4288" y="917192"/>
            <a:ext cx="1889749" cy="972219"/>
            <a:chOff x="7308304" y="1517253"/>
            <a:chExt cx="1889749" cy="972219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16378" y="602362"/>
            <a:ext cx="2798149" cy="2094644"/>
            <a:chOff x="2146300" y="749300"/>
            <a:chExt cx="4837176" cy="3621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749300"/>
              <a:ext cx="4837176" cy="36210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89048" y="3423415"/>
              <a:ext cx="3301679" cy="52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After 1</a:t>
              </a:r>
              <a:r>
                <a:rPr lang="en-US" baseline="30000" smtClean="0"/>
                <a:t>st</a:t>
              </a:r>
              <a:r>
                <a:rPr lang="en-US" smtClean="0"/>
                <a:t> iteration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94748" y="2149250"/>
            <a:ext cx="13870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Size of       shows the distribution of clicks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14289" y="2211003"/>
            <a:ext cx="218852" cy="218852"/>
          </a:xfrm>
          <a:prstGeom prst="ellipse">
            <a:avLst/>
          </a:prstGeom>
          <a:solidFill>
            <a:srgbClr val="FE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-57468" y="706056"/>
            <a:ext cx="2907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number of impressions</a:t>
            </a:r>
          </a:p>
          <a:p>
            <a:pPr algn="ctr"/>
            <a:r>
              <a:rPr lang="en-US" dirty="0" smtClean="0"/>
              <a:t>per one iteration </a:t>
            </a:r>
          </a:p>
          <a:p>
            <a:pPr algn="ctr"/>
            <a:r>
              <a:rPr lang="en-US" dirty="0" smtClean="0"/>
              <a:t>is set 10000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910" y="1806186"/>
            <a:ext cx="342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first, </a:t>
            </a:r>
          </a:p>
          <a:p>
            <a:r>
              <a:rPr lang="en-US" dirty="0" smtClean="0"/>
              <a:t>10000 impressions are distributed equally to each point</a:t>
            </a:r>
          </a:p>
          <a:p>
            <a:endParaRPr lang="en-US" dirty="0"/>
          </a:p>
          <a:p>
            <a:r>
              <a:rPr lang="en-US" dirty="0" smtClean="0"/>
              <a:t>Then GMRF was applied.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 of GMRF application </a:t>
            </a:r>
            <a:r>
              <a:rPr lang="en-US" dirty="0"/>
              <a:t>for improving CTR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4288" y="917192"/>
            <a:ext cx="1889749" cy="972219"/>
            <a:chOff x="7308304" y="1517253"/>
            <a:chExt cx="1889749" cy="972219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16378" y="602362"/>
            <a:ext cx="2798149" cy="2094644"/>
            <a:chOff x="2146300" y="749300"/>
            <a:chExt cx="4837176" cy="3621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749300"/>
              <a:ext cx="4837176" cy="36210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89048" y="3423415"/>
              <a:ext cx="3301679" cy="52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After 1</a:t>
              </a:r>
              <a:r>
                <a:rPr lang="en-US" baseline="30000" smtClean="0"/>
                <a:t>st</a:t>
              </a:r>
              <a:r>
                <a:rPr lang="en-US" smtClean="0"/>
                <a:t> iteration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94748" y="2149250"/>
            <a:ext cx="13870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Size of       shows the distribution of clicks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14289" y="2211003"/>
            <a:ext cx="218852" cy="218852"/>
          </a:xfrm>
          <a:prstGeom prst="ellipse">
            <a:avLst/>
          </a:prstGeom>
          <a:solidFill>
            <a:srgbClr val="FE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10" y="1806186"/>
            <a:ext cx="342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first, </a:t>
            </a:r>
          </a:p>
          <a:p>
            <a:r>
              <a:rPr lang="en-US" dirty="0" smtClean="0"/>
              <a:t>10000 impressions are distributed equally to each point</a:t>
            </a:r>
          </a:p>
          <a:p>
            <a:endParaRPr lang="en-US" dirty="0"/>
          </a:p>
          <a:p>
            <a:r>
              <a:rPr lang="en-US" dirty="0" smtClean="0"/>
              <a:t>Then GMRF was applied.</a:t>
            </a:r>
            <a:endParaRPr lang="en-US" dirty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47030" y="2743842"/>
            <a:ext cx="3311067" cy="2269201"/>
            <a:chOff x="2146300" y="749300"/>
            <a:chExt cx="5602219" cy="362102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749300"/>
              <a:ext cx="4837176" cy="362102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348664" y="3424588"/>
              <a:ext cx="5399855" cy="657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2</a:t>
              </a:r>
              <a:r>
                <a:rPr lang="en-US" baseline="30000" dirty="0" smtClean="0"/>
                <a:t>nd</a:t>
              </a:r>
              <a:r>
                <a:rPr lang="en-US" dirty="0" smtClean="0"/>
                <a:t> iteration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51768" y="3800624"/>
            <a:ext cx="263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Found the best point and </a:t>
            </a:r>
          </a:p>
          <a:p>
            <a:r>
              <a:rPr lang="en-US" dirty="0" smtClean="0"/>
              <a:t>Converged!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-57468" y="706056"/>
            <a:ext cx="2907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number of impressions</a:t>
            </a:r>
          </a:p>
          <a:p>
            <a:pPr algn="ctr"/>
            <a:r>
              <a:rPr lang="en-US" dirty="0" smtClean="0"/>
              <a:t>per one iteration </a:t>
            </a:r>
          </a:p>
          <a:p>
            <a:pPr algn="ctr"/>
            <a:r>
              <a:rPr lang="en-US" dirty="0" smtClean="0"/>
              <a:t>is set 10000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 of GMRF application </a:t>
            </a:r>
            <a:r>
              <a:rPr lang="en-US" dirty="0"/>
              <a:t>for improving CTR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4288" y="917192"/>
            <a:ext cx="1889749" cy="972219"/>
            <a:chOff x="7308304" y="1517253"/>
            <a:chExt cx="1889749" cy="972219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24041" y="602362"/>
            <a:ext cx="2782822" cy="2094644"/>
            <a:chOff x="2159547" y="749300"/>
            <a:chExt cx="4810680" cy="3621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547" y="749300"/>
              <a:ext cx="4810680" cy="36210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199288" y="767553"/>
              <a:ext cx="3301679" cy="52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iteration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94748" y="2149250"/>
            <a:ext cx="13870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Size of       shows the distribution of clicks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14289" y="2211003"/>
            <a:ext cx="218852" cy="218852"/>
          </a:xfrm>
          <a:prstGeom prst="ellipse">
            <a:avLst/>
          </a:prstGeom>
          <a:solidFill>
            <a:srgbClr val="FE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10" y="1806186"/>
            <a:ext cx="342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first, </a:t>
            </a:r>
          </a:p>
          <a:p>
            <a:r>
              <a:rPr lang="en-US" dirty="0" smtClean="0"/>
              <a:t>10000 impressions are distributed equally to each point</a:t>
            </a:r>
          </a:p>
          <a:p>
            <a:endParaRPr lang="en-US" dirty="0"/>
          </a:p>
          <a:p>
            <a:r>
              <a:rPr lang="en-US" dirty="0" smtClean="0"/>
              <a:t>Then GMRF was applied.</a:t>
            </a:r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-57468" y="706056"/>
            <a:ext cx="2907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number of impressions</a:t>
            </a:r>
          </a:p>
          <a:p>
            <a:pPr algn="ctr"/>
            <a:r>
              <a:rPr lang="en-US" dirty="0" smtClean="0"/>
              <a:t>per one iteration </a:t>
            </a:r>
          </a:p>
          <a:p>
            <a:pPr algn="ctr"/>
            <a:r>
              <a:rPr lang="en-US" dirty="0" smtClean="0"/>
              <a:t>is set 10000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05979"/>
            <a:ext cx="864096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br>
              <a:rPr lang="en-US" dirty="0" smtClean="0"/>
            </a:br>
            <a:r>
              <a:rPr lang="en-US" sz="2400" dirty="0" err="1" smtClean="0"/>
              <a:t>Hyperparameter</a:t>
            </a:r>
            <a:r>
              <a:rPr lang="en-US" sz="2400" dirty="0" smtClean="0"/>
              <a:t> Optimization</a:t>
            </a:r>
            <a:r>
              <a:rPr lang="en-US" sz="2800" dirty="0"/>
              <a:t> of Recommendation engine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64" y="860664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Also tuning the </a:t>
            </a:r>
            <a:r>
              <a:rPr lang="en-US" dirty="0" err="1" smtClean="0"/>
              <a:t>hyperparameter</a:t>
            </a:r>
            <a:r>
              <a:rPr lang="en-US" dirty="0" smtClean="0"/>
              <a:t> of recommendation engine</a:t>
            </a:r>
          </a:p>
          <a:p>
            <a:pPr marL="0" indent="0">
              <a:buNone/>
            </a:pPr>
            <a:r>
              <a:rPr lang="en-US" dirty="0" smtClean="0"/>
              <a:t>is valuable for improving CTR.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50" y="1446776"/>
            <a:ext cx="2570864" cy="785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361870"/>
            <a:ext cx="556679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 of GMRF application </a:t>
            </a:r>
            <a:r>
              <a:rPr lang="en-US" dirty="0"/>
              <a:t>for improving CTR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4288" y="917192"/>
            <a:ext cx="1889749" cy="972219"/>
            <a:chOff x="7308304" y="1517253"/>
            <a:chExt cx="1889749" cy="972219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24041" y="602362"/>
            <a:ext cx="2782822" cy="2094644"/>
            <a:chOff x="2159547" y="749300"/>
            <a:chExt cx="4810680" cy="3621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547" y="749300"/>
              <a:ext cx="4810680" cy="36210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199288" y="767553"/>
              <a:ext cx="3301679" cy="52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iteration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94748" y="2149250"/>
            <a:ext cx="1387027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Size of       shows the distribution of clicks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14289" y="2211003"/>
            <a:ext cx="218852" cy="218852"/>
          </a:xfrm>
          <a:prstGeom prst="ellipse">
            <a:avLst/>
          </a:prstGeom>
          <a:solidFill>
            <a:srgbClr val="FE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910" y="1806186"/>
            <a:ext cx="342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first, </a:t>
            </a:r>
          </a:p>
          <a:p>
            <a:r>
              <a:rPr lang="en-US" dirty="0" smtClean="0"/>
              <a:t>10000 impressions are distributed equally to each point</a:t>
            </a:r>
          </a:p>
          <a:p>
            <a:endParaRPr lang="en-US" dirty="0"/>
          </a:p>
          <a:p>
            <a:r>
              <a:rPr lang="en-US" dirty="0" smtClean="0"/>
              <a:t>Then GMRF was applied.</a:t>
            </a:r>
            <a:endParaRPr lang="en-US" dirty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47030" y="2802487"/>
            <a:ext cx="3219629" cy="2151911"/>
            <a:chOff x="2146300" y="842881"/>
            <a:chExt cx="5447509" cy="34338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842881"/>
              <a:ext cx="4837175" cy="3433861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193954" y="932012"/>
              <a:ext cx="5399855" cy="657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2</a:t>
              </a:r>
              <a:r>
                <a:rPr lang="en-US" baseline="30000" dirty="0" smtClean="0"/>
                <a:t>nd</a:t>
              </a:r>
              <a:r>
                <a:rPr lang="en-US" dirty="0" smtClean="0"/>
                <a:t> iteration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51768" y="3800624"/>
            <a:ext cx="263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Found the best point and </a:t>
            </a:r>
          </a:p>
          <a:p>
            <a:r>
              <a:rPr lang="en-US" dirty="0" smtClean="0"/>
              <a:t>Converged!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-57468" y="706056"/>
            <a:ext cx="2907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number of impressions</a:t>
            </a:r>
          </a:p>
          <a:p>
            <a:pPr algn="ctr"/>
            <a:r>
              <a:rPr lang="en-US" dirty="0" smtClean="0"/>
              <a:t>per one iteration </a:t>
            </a:r>
          </a:p>
          <a:p>
            <a:pPr algn="ctr"/>
            <a:r>
              <a:rPr lang="en-US" dirty="0" smtClean="0"/>
              <a:t>is set 10000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8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and 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885"/>
            <a:ext cx="8507288" cy="3967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Summary</a:t>
            </a:r>
            <a:endParaRPr lang="en-US" dirty="0" smtClean="0"/>
          </a:p>
          <a:p>
            <a:r>
              <a:rPr lang="en-US" dirty="0" smtClean="0"/>
              <a:t>Propose to use GP and GMRF for </a:t>
            </a:r>
            <a:r>
              <a:rPr lang="en-US" dirty="0" err="1" smtClean="0"/>
              <a:t>hyperparamter</a:t>
            </a:r>
            <a:r>
              <a:rPr lang="en-US" dirty="0" smtClean="0"/>
              <a:t> optimization</a:t>
            </a:r>
          </a:p>
          <a:p>
            <a:r>
              <a:rPr lang="en-US" dirty="0" smtClean="0"/>
              <a:t>Propose the way to apply GMRF for improving CTR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Future work</a:t>
            </a:r>
          </a:p>
          <a:p>
            <a:r>
              <a:rPr lang="en-US" dirty="0" smtClean="0"/>
              <a:t>Find or fix(?) the way to optimize </a:t>
            </a:r>
            <a:r>
              <a:rPr lang="en-US" dirty="0" err="1" smtClean="0"/>
              <a:t>hyperparamter</a:t>
            </a:r>
            <a:r>
              <a:rPr lang="en-US" dirty="0" smtClean="0"/>
              <a:t> of GMRF (Pairwise sampling should be avoided)</a:t>
            </a:r>
            <a:endParaRPr lang="en-US" dirty="0"/>
          </a:p>
          <a:p>
            <a:r>
              <a:rPr lang="en-US" dirty="0" smtClean="0"/>
              <a:t>Write a paper with new intern Mr. Zhao and my mentor Dr. Yang</a:t>
            </a:r>
            <a:endParaRPr lang="en-US" dirty="0"/>
          </a:p>
          <a:p>
            <a:r>
              <a:rPr lang="en-US" dirty="0" smtClean="0"/>
              <a:t>Extend our model to dynamic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598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59832" y="199568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BF1900"/>
                </a:solidFill>
              </a:rPr>
              <a:t>Appendix</a:t>
            </a:r>
            <a:endParaRPr lang="en-US" sz="3600" dirty="0">
              <a:solidFill>
                <a:srgbClr val="BF1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ベイズ的最適化(Bayesian Optimization)の入門とその応用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www.slideshare.net/issei_sato/bayesian-optimization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66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GP-UCB: What is GP?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Process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point in some continuous input space is associated </a:t>
            </a:r>
            <a:r>
              <a:rPr lang="en-US" dirty="0" smtClean="0"/>
              <a:t>with a</a:t>
            </a:r>
            <a:r>
              <a:rPr lang="en-US" dirty="0"/>
              <a:t> normally distributed random variable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96416"/>
            <a:ext cx="4376192" cy="1087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15068"/>
            <a:ext cx="6768752" cy="1316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96" y="627534"/>
            <a:ext cx="3024336" cy="50233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175756" y="2767416"/>
            <a:ext cx="1108211" cy="432048"/>
          </a:xfrm>
          <a:prstGeom prst="wedgeRectCallout">
            <a:avLst>
              <a:gd name="adj1" fmla="val -60320"/>
              <a:gd name="adj2" fmla="val 12463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“Mean”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5542630" y="1491630"/>
            <a:ext cx="3421858" cy="1707834"/>
          </a:xfrm>
          <a:prstGeom prst="wedgeRectCallout">
            <a:avLst>
              <a:gd name="adj1" fmla="val -41406"/>
              <a:gd name="adj2" fmla="val 6814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“Kernel”</a:t>
            </a:r>
          </a:p>
          <a:p>
            <a:pPr algn="ctr"/>
            <a:r>
              <a:rPr lang="en-US" dirty="0" smtClean="0"/>
              <a:t>Distance between two points</a:t>
            </a:r>
          </a:p>
          <a:p>
            <a:r>
              <a:rPr lang="en-US" dirty="0" smtClean="0"/>
              <a:t>e.g.) Gaussian Kernel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28" y="2498627"/>
            <a:ext cx="2806616" cy="5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GP-UCB: How does GP predict?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56691"/>
            <a:ext cx="4464496" cy="994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9" y="2838076"/>
            <a:ext cx="6813661" cy="19353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528" y="842752"/>
            <a:ext cx="7920880" cy="145631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3528" y="2599231"/>
            <a:ext cx="7920880" cy="21323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3528" y="627534"/>
            <a:ext cx="4467766" cy="366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Generation Process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3528" y="2415692"/>
            <a:ext cx="3240360" cy="3662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Bayesian </a:t>
            </a:r>
            <a:r>
              <a:rPr lang="en-US" dirty="0" smtClean="0"/>
              <a:t>Predicted Distribution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41" y="699542"/>
            <a:ext cx="1944216" cy="2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07288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GP-UCB: What is UCB (</a:t>
            </a:r>
            <a:r>
              <a:rPr lang="en-US" sz="2800" dirty="0" smtClean="0"/>
              <a:t>Upper </a:t>
            </a:r>
            <a:r>
              <a:rPr lang="en-US" sz="2800" dirty="0"/>
              <a:t>Confidence Bound</a:t>
            </a:r>
            <a:r>
              <a:rPr lang="en-US" sz="2800" dirty="0" smtClean="0"/>
              <a:t>)</a:t>
            </a:r>
            <a:r>
              <a:rPr lang="en-US" dirty="0"/>
              <a:t> 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6" t="10902" r="9160" b="32830"/>
          <a:stretch/>
        </p:blipFill>
        <p:spPr>
          <a:xfrm>
            <a:off x="457200" y="965010"/>
            <a:ext cx="7969662" cy="3384376"/>
          </a:xfrm>
        </p:spPr>
      </p:pic>
      <p:cxnSp>
        <p:nvCxnSpPr>
          <p:cNvPr id="10" name="Straight Connector 9"/>
          <p:cNvCxnSpPr/>
          <p:nvPr/>
        </p:nvCxnSpPr>
        <p:spPr>
          <a:xfrm>
            <a:off x="2339752" y="1005575"/>
            <a:ext cx="0" cy="313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095542" y="2815960"/>
            <a:ext cx="864096" cy="375675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605546" y="1746117"/>
            <a:ext cx="452598" cy="3756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644007" y="1005575"/>
            <a:ext cx="0" cy="313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80312" y="1563638"/>
            <a:ext cx="0" cy="257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98" y="3100190"/>
            <a:ext cx="460215" cy="19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251" y="2092078"/>
            <a:ext cx="460216" cy="19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87" y="3100189"/>
            <a:ext cx="460215" cy="19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38" y="4250248"/>
            <a:ext cx="301304" cy="19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68" y="4286310"/>
            <a:ext cx="309913" cy="19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12" y="4250249"/>
            <a:ext cx="309913" cy="19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48" y="2184636"/>
            <a:ext cx="1268269" cy="19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96" y="1278377"/>
            <a:ext cx="1268269" cy="19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87" b="98696" l="275" r="9780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463376" y="2815960"/>
            <a:ext cx="263984" cy="3756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32" y="2238825"/>
            <a:ext cx="1268272" cy="1980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288129" y="2436825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302165" y="3005872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597136" y="1900731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93671" y="1573141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31478" y="2900552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28013" y="2712567"/>
            <a:ext cx="103246" cy="1032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endCxn id="32" idx="2"/>
          </p:cNvCxnSpPr>
          <p:nvPr/>
        </p:nvCxnSpPr>
        <p:spPr>
          <a:xfrm>
            <a:off x="2088054" y="2405147"/>
            <a:ext cx="200075" cy="8330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363722" y="3075247"/>
            <a:ext cx="197821" cy="596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2" idx="1"/>
          </p:cNvCxnSpPr>
          <p:nvPr/>
        </p:nvCxnSpPr>
        <p:spPr>
          <a:xfrm>
            <a:off x="4668093" y="1988044"/>
            <a:ext cx="109158" cy="2030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5" idx="1"/>
            <a:endCxn id="28" idx="2"/>
          </p:cNvCxnSpPr>
          <p:nvPr/>
        </p:nvCxnSpPr>
        <p:spPr>
          <a:xfrm flipH="1" flipV="1">
            <a:off x="4442031" y="1476377"/>
            <a:ext cx="166760" cy="11188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393322" y="2459013"/>
            <a:ext cx="152401" cy="3051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36" idx="3"/>
          </p:cNvCxnSpPr>
          <p:nvPr/>
        </p:nvCxnSpPr>
        <p:spPr>
          <a:xfrm flipV="1">
            <a:off x="7099191" y="2988678"/>
            <a:ext cx="247407" cy="1222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5-Point Star 55"/>
          <p:cNvSpPr/>
          <p:nvPr/>
        </p:nvSpPr>
        <p:spPr>
          <a:xfrm>
            <a:off x="5153043" y="1293320"/>
            <a:ext cx="291859" cy="291859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ular Callout 56"/>
          <p:cNvSpPr/>
          <p:nvPr/>
        </p:nvSpPr>
        <p:spPr>
          <a:xfrm>
            <a:off x="5110726" y="830086"/>
            <a:ext cx="1785913" cy="319890"/>
          </a:xfrm>
          <a:prstGeom prst="wedgeRectCallout">
            <a:avLst>
              <a:gd name="adj1" fmla="val -30824"/>
              <a:gd name="adj2" fmla="val 8250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Next Sampling  point</a:t>
            </a:r>
            <a:endParaRPr lang="en-US" sz="1400" dirty="0"/>
          </a:p>
        </p:txBody>
      </p:sp>
      <p:sp>
        <p:nvSpPr>
          <p:cNvPr id="6" name="Freeform 5"/>
          <p:cNvSpPr/>
          <p:nvPr/>
        </p:nvSpPr>
        <p:spPr>
          <a:xfrm>
            <a:off x="865632" y="1430864"/>
            <a:ext cx="7646310" cy="2446288"/>
          </a:xfrm>
          <a:custGeom>
            <a:avLst/>
            <a:gdLst>
              <a:gd name="connsiteX0" fmla="*/ 0 w 7646310"/>
              <a:gd name="connsiteY0" fmla="*/ 2446192 h 2446288"/>
              <a:gd name="connsiteX1" fmla="*/ 390144 w 7646310"/>
              <a:gd name="connsiteY1" fmla="*/ 2056048 h 2446288"/>
              <a:gd name="connsiteX2" fmla="*/ 670560 w 7646310"/>
              <a:gd name="connsiteY2" fmla="*/ 1714672 h 2446288"/>
              <a:gd name="connsiteX3" fmla="*/ 1207008 w 7646310"/>
              <a:gd name="connsiteY3" fmla="*/ 1214800 h 2446288"/>
              <a:gd name="connsiteX4" fmla="*/ 1597152 w 7646310"/>
              <a:gd name="connsiteY4" fmla="*/ 970960 h 2446288"/>
              <a:gd name="connsiteX5" fmla="*/ 1938528 w 7646310"/>
              <a:gd name="connsiteY5" fmla="*/ 836848 h 2446288"/>
              <a:gd name="connsiteX6" fmla="*/ 2340864 w 7646310"/>
              <a:gd name="connsiteY6" fmla="*/ 739312 h 2446288"/>
              <a:gd name="connsiteX7" fmla="*/ 2779776 w 7646310"/>
              <a:gd name="connsiteY7" fmla="*/ 751504 h 2446288"/>
              <a:gd name="connsiteX8" fmla="*/ 2938272 w 7646310"/>
              <a:gd name="connsiteY8" fmla="*/ 775888 h 2446288"/>
              <a:gd name="connsiteX9" fmla="*/ 3048000 w 7646310"/>
              <a:gd name="connsiteY9" fmla="*/ 775888 h 2446288"/>
              <a:gd name="connsiteX10" fmla="*/ 3450336 w 7646310"/>
              <a:gd name="connsiteY10" fmla="*/ 422320 h 2446288"/>
              <a:gd name="connsiteX11" fmla="*/ 3803904 w 7646310"/>
              <a:gd name="connsiteY11" fmla="*/ 166288 h 2446288"/>
              <a:gd name="connsiteX12" fmla="*/ 4218432 w 7646310"/>
              <a:gd name="connsiteY12" fmla="*/ 32176 h 2446288"/>
              <a:gd name="connsiteX13" fmla="*/ 4462272 w 7646310"/>
              <a:gd name="connsiteY13" fmla="*/ 7792 h 2446288"/>
              <a:gd name="connsiteX14" fmla="*/ 4815840 w 7646310"/>
              <a:gd name="connsiteY14" fmla="*/ 141904 h 2446288"/>
              <a:gd name="connsiteX15" fmla="*/ 5120640 w 7646310"/>
              <a:gd name="connsiteY15" fmla="*/ 312592 h 2446288"/>
              <a:gd name="connsiteX16" fmla="*/ 5376672 w 7646310"/>
              <a:gd name="connsiteY16" fmla="*/ 519856 h 2446288"/>
              <a:gd name="connsiteX17" fmla="*/ 5547360 w 7646310"/>
              <a:gd name="connsiteY17" fmla="*/ 690544 h 2446288"/>
              <a:gd name="connsiteX18" fmla="*/ 5779008 w 7646310"/>
              <a:gd name="connsiteY18" fmla="*/ 946576 h 2446288"/>
              <a:gd name="connsiteX19" fmla="*/ 6205728 w 7646310"/>
              <a:gd name="connsiteY19" fmla="*/ 1117264 h 2446288"/>
              <a:gd name="connsiteX20" fmla="*/ 6437376 w 7646310"/>
              <a:gd name="connsiteY20" fmla="*/ 1251376 h 2446288"/>
              <a:gd name="connsiteX21" fmla="*/ 6876288 w 7646310"/>
              <a:gd name="connsiteY21" fmla="*/ 1653712 h 2446288"/>
              <a:gd name="connsiteX22" fmla="*/ 7132320 w 7646310"/>
              <a:gd name="connsiteY22" fmla="*/ 1970704 h 2446288"/>
              <a:gd name="connsiteX23" fmla="*/ 7461504 w 7646310"/>
              <a:gd name="connsiteY23" fmla="*/ 2421808 h 2446288"/>
              <a:gd name="connsiteX24" fmla="*/ 7644384 w 7646310"/>
              <a:gd name="connsiteY24" fmla="*/ 2397424 h 24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646310" h="2446288">
                <a:moveTo>
                  <a:pt x="0" y="2446192"/>
                </a:moveTo>
                <a:cubicBezTo>
                  <a:pt x="139192" y="2312080"/>
                  <a:pt x="278384" y="2177968"/>
                  <a:pt x="390144" y="2056048"/>
                </a:cubicBezTo>
                <a:cubicBezTo>
                  <a:pt x="501904" y="1934128"/>
                  <a:pt x="534416" y="1854880"/>
                  <a:pt x="670560" y="1714672"/>
                </a:cubicBezTo>
                <a:cubicBezTo>
                  <a:pt x="806704" y="1574464"/>
                  <a:pt x="1052576" y="1338752"/>
                  <a:pt x="1207008" y="1214800"/>
                </a:cubicBezTo>
                <a:cubicBezTo>
                  <a:pt x="1361440" y="1090848"/>
                  <a:pt x="1475232" y="1033952"/>
                  <a:pt x="1597152" y="970960"/>
                </a:cubicBezTo>
                <a:cubicBezTo>
                  <a:pt x="1719072" y="907968"/>
                  <a:pt x="1814576" y="875456"/>
                  <a:pt x="1938528" y="836848"/>
                </a:cubicBezTo>
                <a:cubicBezTo>
                  <a:pt x="2062480" y="798240"/>
                  <a:pt x="2200656" y="753536"/>
                  <a:pt x="2340864" y="739312"/>
                </a:cubicBezTo>
                <a:cubicBezTo>
                  <a:pt x="2481072" y="725088"/>
                  <a:pt x="2680208" y="745408"/>
                  <a:pt x="2779776" y="751504"/>
                </a:cubicBezTo>
                <a:cubicBezTo>
                  <a:pt x="2879344" y="757600"/>
                  <a:pt x="2893568" y="771824"/>
                  <a:pt x="2938272" y="775888"/>
                </a:cubicBezTo>
                <a:cubicBezTo>
                  <a:pt x="2982976" y="779952"/>
                  <a:pt x="2962656" y="834816"/>
                  <a:pt x="3048000" y="775888"/>
                </a:cubicBezTo>
                <a:cubicBezTo>
                  <a:pt x="3133344" y="716960"/>
                  <a:pt x="3324352" y="523920"/>
                  <a:pt x="3450336" y="422320"/>
                </a:cubicBezTo>
                <a:cubicBezTo>
                  <a:pt x="3576320" y="320720"/>
                  <a:pt x="3675888" y="231312"/>
                  <a:pt x="3803904" y="166288"/>
                </a:cubicBezTo>
                <a:cubicBezTo>
                  <a:pt x="3931920" y="101264"/>
                  <a:pt x="4108704" y="58592"/>
                  <a:pt x="4218432" y="32176"/>
                </a:cubicBezTo>
                <a:cubicBezTo>
                  <a:pt x="4328160" y="5760"/>
                  <a:pt x="4362704" y="-10496"/>
                  <a:pt x="4462272" y="7792"/>
                </a:cubicBezTo>
                <a:cubicBezTo>
                  <a:pt x="4561840" y="26080"/>
                  <a:pt x="4706112" y="91104"/>
                  <a:pt x="4815840" y="141904"/>
                </a:cubicBezTo>
                <a:cubicBezTo>
                  <a:pt x="4925568" y="192704"/>
                  <a:pt x="5027168" y="249600"/>
                  <a:pt x="5120640" y="312592"/>
                </a:cubicBezTo>
                <a:cubicBezTo>
                  <a:pt x="5214112" y="375584"/>
                  <a:pt x="5305552" y="456864"/>
                  <a:pt x="5376672" y="519856"/>
                </a:cubicBezTo>
                <a:cubicBezTo>
                  <a:pt x="5447792" y="582848"/>
                  <a:pt x="5480304" y="619424"/>
                  <a:pt x="5547360" y="690544"/>
                </a:cubicBezTo>
                <a:cubicBezTo>
                  <a:pt x="5614416" y="761664"/>
                  <a:pt x="5669280" y="875456"/>
                  <a:pt x="5779008" y="946576"/>
                </a:cubicBezTo>
                <a:cubicBezTo>
                  <a:pt x="5888736" y="1017696"/>
                  <a:pt x="6096000" y="1066464"/>
                  <a:pt x="6205728" y="1117264"/>
                </a:cubicBezTo>
                <a:cubicBezTo>
                  <a:pt x="6315456" y="1168064"/>
                  <a:pt x="6325616" y="1161968"/>
                  <a:pt x="6437376" y="1251376"/>
                </a:cubicBezTo>
                <a:cubicBezTo>
                  <a:pt x="6549136" y="1340784"/>
                  <a:pt x="6760464" y="1533824"/>
                  <a:pt x="6876288" y="1653712"/>
                </a:cubicBezTo>
                <a:cubicBezTo>
                  <a:pt x="6992112" y="1773600"/>
                  <a:pt x="7034784" y="1842688"/>
                  <a:pt x="7132320" y="1970704"/>
                </a:cubicBezTo>
                <a:cubicBezTo>
                  <a:pt x="7229856" y="2098720"/>
                  <a:pt x="7376160" y="2350688"/>
                  <a:pt x="7461504" y="2421808"/>
                </a:cubicBezTo>
                <a:cubicBezTo>
                  <a:pt x="7546848" y="2492928"/>
                  <a:pt x="7662672" y="2385232"/>
                  <a:pt x="7644384" y="2397424"/>
                </a:cubicBezTo>
              </a:path>
            </a:pathLst>
          </a:custGeom>
          <a:noFill/>
          <a:ln w="63500"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234" y="609290"/>
            <a:ext cx="3556376" cy="60325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>
                <a:alpha val="45000"/>
              </a:srgb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" y="710717"/>
            <a:ext cx="3315585" cy="343261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6" idx="7"/>
          </p:cNvCxnSpPr>
          <p:nvPr/>
        </p:nvCxnSpPr>
        <p:spPr>
          <a:xfrm>
            <a:off x="2903213" y="1212548"/>
            <a:ext cx="742195" cy="969820"/>
          </a:xfrm>
          <a:prstGeom prst="straightConnector1">
            <a:avLst/>
          </a:prstGeom>
          <a:ln w="38100">
            <a:solidFill>
              <a:srgbClr val="FF0000">
                <a:alpha val="4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5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Split the continuous space to discrete one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onsidering that the adjacent point has relation with each other, </a:t>
            </a:r>
            <a:br>
              <a:rPr lang="en-US" dirty="0" smtClean="0"/>
            </a:br>
            <a:r>
              <a:rPr lang="en-US" dirty="0" smtClean="0"/>
              <a:t>Simply model this, </a:t>
            </a:r>
            <a:r>
              <a:rPr lang="en-US" dirty="0"/>
              <a:t>introducing hidden </a:t>
            </a:r>
            <a:r>
              <a:rPr lang="en-US" dirty="0" smtClean="0"/>
              <a:t>nodes!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78" y="922780"/>
            <a:ext cx="2603624" cy="1744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26" y="816946"/>
            <a:ext cx="2882338" cy="1931779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 flipV="1">
            <a:off x="3704702" y="1782836"/>
            <a:ext cx="1414424" cy="12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68" y="2401121"/>
            <a:ext cx="229091" cy="1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22" y="2110639"/>
            <a:ext cx="237273" cy="1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74" y="1782835"/>
            <a:ext cx="226957" cy="18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94" y="1332573"/>
            <a:ext cx="237273" cy="180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076" y="2387076"/>
            <a:ext cx="275340" cy="183560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-62174" y="3327591"/>
            <a:ext cx="9077554" cy="1410715"/>
            <a:chOff x="-62174" y="3327591"/>
            <a:chExt cx="9077554" cy="1410715"/>
          </a:xfrm>
        </p:grpSpPr>
        <p:grpSp>
          <p:nvGrpSpPr>
            <p:cNvPr id="67" name="Group 66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89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How to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make this model more sophisticated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48</a:t>
            </a:fld>
            <a:endParaRPr lang="ja-JP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3632" y="2449731"/>
            <a:ext cx="7278688" cy="64633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en-US" dirty="0" smtClean="0"/>
              <a:t>        should have prior </a:t>
            </a:r>
            <a:r>
              <a:rPr lang="en-US" dirty="0"/>
              <a:t>G</a:t>
            </a:r>
            <a:r>
              <a:rPr lang="en-US" dirty="0" smtClean="0"/>
              <a:t>aussian distribution</a:t>
            </a:r>
          </a:p>
          <a:p>
            <a:pPr marL="342900" indent="-342900">
              <a:buAutoNum type="circleNumDbPlain"/>
            </a:pPr>
            <a:r>
              <a:rPr lang="en-US" dirty="0"/>
              <a:t>T</a:t>
            </a:r>
            <a:r>
              <a:rPr lang="en-US" dirty="0" smtClean="0"/>
              <a:t>he number of       </a:t>
            </a:r>
            <a:r>
              <a:rPr lang="en-US" dirty="0"/>
              <a:t>would be </a:t>
            </a:r>
            <a:r>
              <a:rPr lang="en-US" dirty="0" smtClean="0"/>
              <a:t>plural (        should be  replaced to                ) 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02" y="2839778"/>
            <a:ext cx="211175" cy="18583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73632" y="2215754"/>
            <a:ext cx="2817555" cy="233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Two Points of Modification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3" y="2529808"/>
            <a:ext cx="220071" cy="195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22" y="2669395"/>
            <a:ext cx="508038" cy="41033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4" y="2839777"/>
            <a:ext cx="211175" cy="185835"/>
          </a:xfrm>
          <a:prstGeom prst="rect">
            <a:avLst/>
          </a:prstGeom>
        </p:spPr>
      </p:pic>
      <p:grpSp>
        <p:nvGrpSpPr>
          <p:cNvPr id="123" name="Group 122"/>
          <p:cNvGrpSpPr/>
          <p:nvPr/>
        </p:nvGrpSpPr>
        <p:grpSpPr>
          <a:xfrm>
            <a:off x="33223" y="818004"/>
            <a:ext cx="9077554" cy="1410715"/>
            <a:chOff x="-62174" y="3327591"/>
            <a:chExt cx="9077554" cy="1410715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Arrow Connector 155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Oval 158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Oval 161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Arrow Connector 163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0868" y="3320898"/>
            <a:ext cx="531134" cy="1324381"/>
            <a:chOff x="3163194" y="2674786"/>
            <a:chExt cx="617920" cy="1540783"/>
          </a:xfrm>
        </p:grpSpPr>
        <p:grpSp>
          <p:nvGrpSpPr>
            <p:cNvPr id="165" name="Group 164"/>
            <p:cNvGrpSpPr/>
            <p:nvPr/>
          </p:nvGrpSpPr>
          <p:grpSpPr>
            <a:xfrm>
              <a:off x="3163194" y="2674786"/>
              <a:ext cx="617920" cy="1540783"/>
              <a:chOff x="1765445" y="1948388"/>
              <a:chExt cx="617920" cy="1540783"/>
            </a:xfrm>
          </p:grpSpPr>
          <p:sp>
            <p:nvSpPr>
              <p:cNvPr id="166" name="Oval 165"/>
              <p:cNvSpPr/>
              <p:nvPr/>
            </p:nvSpPr>
            <p:spPr>
              <a:xfrm flipV="1">
                <a:off x="1936325" y="2030690"/>
                <a:ext cx="118569" cy="11856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/>
              <p:cNvCxnSpPr/>
              <p:nvPr/>
            </p:nvCxnSpPr>
            <p:spPr>
              <a:xfrm flipH="1">
                <a:off x="1995610" y="2100088"/>
                <a:ext cx="12295" cy="9287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370" y="1948388"/>
                <a:ext cx="218223" cy="168628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185" y="2420211"/>
                <a:ext cx="315180" cy="246234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4" y="3824637"/>
              <a:ext cx="342900" cy="304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437373" y="3310308"/>
            <a:ext cx="1584875" cy="1289354"/>
            <a:chOff x="5399464" y="3920231"/>
            <a:chExt cx="2180153" cy="1773634"/>
          </a:xfrm>
        </p:grpSpPr>
        <p:grpSp>
          <p:nvGrpSpPr>
            <p:cNvPr id="211" name="Group 210"/>
            <p:cNvGrpSpPr/>
            <p:nvPr/>
          </p:nvGrpSpPr>
          <p:grpSpPr>
            <a:xfrm>
              <a:off x="5399464" y="3920231"/>
              <a:ext cx="2180153" cy="1773634"/>
              <a:chOff x="982421" y="3028841"/>
              <a:chExt cx="2180153" cy="1773634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982421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Arrow Connector 217"/>
              <p:cNvCxnSpPr/>
              <p:nvPr/>
            </p:nvCxnSpPr>
            <p:spPr>
              <a:xfrm flipH="1">
                <a:off x="1212588" y="3489171"/>
                <a:ext cx="783022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/>
              <p:cNvSpPr/>
              <p:nvPr/>
            </p:nvSpPr>
            <p:spPr>
              <a:xfrm>
                <a:off x="1535280" y="4327103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Straight Arrow Connector 219"/>
              <p:cNvCxnSpPr/>
              <p:nvPr/>
            </p:nvCxnSpPr>
            <p:spPr>
              <a:xfrm flipH="1">
                <a:off x="1765445" y="3489171"/>
                <a:ext cx="230165" cy="837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/>
              <p:cNvSpPr/>
              <p:nvPr/>
            </p:nvSpPr>
            <p:spPr>
              <a:xfrm>
                <a:off x="2702244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1995610" y="3489171"/>
                <a:ext cx="936799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055881" y="4557268"/>
                <a:ext cx="525818" cy="71057"/>
              </a:xfrm>
              <a:prstGeom prst="rect">
                <a:avLst/>
              </a:prstGeom>
            </p:spPr>
          </p:pic>
        </p:grpSp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862" y="4666650"/>
              <a:ext cx="221461" cy="265753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423" y="4722575"/>
              <a:ext cx="221461" cy="265753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510" y="4655370"/>
              <a:ext cx="221461" cy="265753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498" y="3989629"/>
              <a:ext cx="342900" cy="304800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180" y="5280265"/>
              <a:ext cx="266500" cy="385965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142" y="5260143"/>
              <a:ext cx="267638" cy="387614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971" y="5309085"/>
              <a:ext cx="349918" cy="3092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15621" y="3206957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1392230" y="3199669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②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2731102" y="3191620"/>
            <a:ext cx="122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</a:t>
            </a:r>
          </a:p>
          <a:p>
            <a:r>
              <a:rPr lang="en-US" sz="1200" dirty="0" smtClean="0"/>
              <a:t>Index    </a:t>
            </a:r>
          </a:p>
          <a:p>
            <a:r>
              <a:rPr lang="en-US" sz="1200" dirty="0" smtClean="0"/>
              <a:t>to simplify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85" y="3420157"/>
            <a:ext cx="71027" cy="161424"/>
          </a:xfrm>
          <a:prstGeom prst="rect">
            <a:avLst/>
          </a:prstGeom>
        </p:spPr>
      </p:pic>
      <p:sp>
        <p:nvSpPr>
          <p:cNvPr id="246" name="Cross 245"/>
          <p:cNvSpPr/>
          <p:nvPr/>
        </p:nvSpPr>
        <p:spPr>
          <a:xfrm>
            <a:off x="1042335" y="3793021"/>
            <a:ext cx="304088" cy="304088"/>
          </a:xfrm>
          <a:prstGeom prst="plus">
            <a:avLst>
              <a:gd name="adj" fmla="val 492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qual 246"/>
          <p:cNvSpPr/>
          <p:nvPr/>
        </p:nvSpPr>
        <p:spPr>
          <a:xfrm>
            <a:off x="2794948" y="3810118"/>
            <a:ext cx="685520" cy="305765"/>
          </a:xfrm>
          <a:prstGeom prst="mathEqual">
            <a:avLst>
              <a:gd name="adj1" fmla="val 7619"/>
              <a:gd name="adj2" fmla="val 2589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9" y="3149536"/>
            <a:ext cx="4471951" cy="1166246"/>
          </a:xfrm>
          <a:prstGeom prst="rect">
            <a:avLst/>
          </a:prstGeom>
        </p:spPr>
      </p:pic>
      <p:grpSp>
        <p:nvGrpSpPr>
          <p:cNvPr id="249" name="Group 248"/>
          <p:cNvGrpSpPr/>
          <p:nvPr/>
        </p:nvGrpSpPr>
        <p:grpSpPr>
          <a:xfrm>
            <a:off x="3500569" y="3089280"/>
            <a:ext cx="438975" cy="1816809"/>
            <a:chOff x="1922106" y="1403888"/>
            <a:chExt cx="712814" cy="2950161"/>
          </a:xfrm>
        </p:grpSpPr>
        <p:sp>
          <p:nvSpPr>
            <p:cNvPr id="250" name="Rounded Rectangle 249"/>
            <p:cNvSpPr/>
            <p:nvPr/>
          </p:nvSpPr>
          <p:spPr>
            <a:xfrm>
              <a:off x="1922106" y="2322768"/>
              <a:ext cx="712814" cy="20312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flipV="1">
              <a:off x="2201578" y="1475647"/>
              <a:ext cx="103379" cy="10337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" name="Straight Arrow Connector 251"/>
            <p:cNvCxnSpPr/>
            <p:nvPr/>
          </p:nvCxnSpPr>
          <p:spPr>
            <a:xfrm flipH="1">
              <a:off x="2253268" y="1536155"/>
              <a:ext cx="10720" cy="8097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/>
            <p:cNvSpPr/>
            <p:nvPr/>
          </p:nvSpPr>
          <p:spPr>
            <a:xfrm>
              <a:off x="2052589" y="2345928"/>
              <a:ext cx="401358" cy="4013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052589" y="3360094"/>
              <a:ext cx="401358" cy="4013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5" name="Straight Arrow Connector 254"/>
            <p:cNvCxnSpPr/>
            <p:nvPr/>
          </p:nvCxnSpPr>
          <p:spPr>
            <a:xfrm>
              <a:off x="2253268" y="2747286"/>
              <a:ext cx="0" cy="612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002" y="2891378"/>
              <a:ext cx="221461" cy="265753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096" y="3418908"/>
              <a:ext cx="211829" cy="242090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10" y="4054262"/>
              <a:ext cx="221461" cy="188242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93" y="1403888"/>
              <a:ext cx="237127" cy="183234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546" y="1815268"/>
              <a:ext cx="274803" cy="214690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542" y="2406436"/>
              <a:ext cx="196892" cy="277965"/>
            </a:xfrm>
            <a:prstGeom prst="rect">
              <a:avLst/>
            </a:prstGeom>
          </p:spPr>
        </p:pic>
      </p:grpSp>
      <p:grpSp>
        <p:nvGrpSpPr>
          <p:cNvPr id="262" name="Group 261"/>
          <p:cNvGrpSpPr/>
          <p:nvPr/>
        </p:nvGrpSpPr>
        <p:grpSpPr>
          <a:xfrm>
            <a:off x="4217955" y="3536374"/>
            <a:ext cx="344851" cy="1198975"/>
            <a:chOff x="533398" y="4713173"/>
            <a:chExt cx="483562" cy="1681243"/>
          </a:xfrm>
        </p:grpSpPr>
        <p:sp>
          <p:nvSpPr>
            <p:cNvPr id="263" name="Oval 262"/>
            <p:cNvSpPr/>
            <p:nvPr/>
          </p:nvSpPr>
          <p:spPr>
            <a:xfrm>
              <a:off x="533398" y="4713173"/>
              <a:ext cx="460330" cy="4603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533398" y="5934086"/>
              <a:ext cx="460330" cy="4603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5" name="Straight Arrow Connector 264"/>
            <p:cNvCxnSpPr/>
            <p:nvPr/>
          </p:nvCxnSpPr>
          <p:spPr>
            <a:xfrm>
              <a:off x="763563" y="5173503"/>
              <a:ext cx="0" cy="7605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6" name="Picture 26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4796878"/>
              <a:ext cx="225821" cy="318806"/>
            </a:xfrm>
            <a:prstGeom prst="rect">
              <a:avLst/>
            </a:prstGeom>
          </p:spPr>
        </p:pic>
        <p:pic>
          <p:nvPicPr>
            <p:cNvPr id="267" name="Picture 266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6" y="5327780"/>
              <a:ext cx="207274" cy="331638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5988016"/>
              <a:ext cx="254000" cy="406400"/>
            </a:xfrm>
            <a:prstGeom prst="rect">
              <a:avLst/>
            </a:prstGeom>
          </p:spPr>
        </p:pic>
      </p:grpSp>
      <p:sp>
        <p:nvSpPr>
          <p:cNvPr id="33" name="Double Bracket 32"/>
          <p:cNvSpPr/>
          <p:nvPr/>
        </p:nvSpPr>
        <p:spPr>
          <a:xfrm>
            <a:off x="4146712" y="3451292"/>
            <a:ext cx="569304" cy="1438710"/>
          </a:xfrm>
          <a:prstGeom prst="bracketPair">
            <a:avLst>
              <a:gd name="adj" fmla="val 227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9" name="Picture 268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39" y="4338182"/>
            <a:ext cx="1534446" cy="690253"/>
          </a:xfrm>
          <a:prstGeom prst="rect">
            <a:avLst/>
          </a:prstGeom>
        </p:spPr>
      </p:pic>
      <p:sp>
        <p:nvSpPr>
          <p:cNvPr id="270" name="Double Bracket 269"/>
          <p:cNvSpPr/>
          <p:nvPr/>
        </p:nvSpPr>
        <p:spPr>
          <a:xfrm>
            <a:off x="5220072" y="4350015"/>
            <a:ext cx="1800200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80468" y="4860040"/>
            <a:ext cx="49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Real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4114012" y="4854109"/>
            <a:ext cx="74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Simple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5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GMRF-UCB: How to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0" y="417577"/>
            <a:ext cx="896966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make this model more sophisticated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49</a:t>
            </a:fld>
            <a:endParaRPr lang="ja-JP" altLang="en-US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33223" y="818004"/>
            <a:ext cx="9077554" cy="1410715"/>
            <a:chOff x="-62174" y="3327591"/>
            <a:chExt cx="9077554" cy="1410715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1389" y="3507428"/>
              <a:ext cx="2722499" cy="992371"/>
              <a:chOff x="323528" y="3466505"/>
              <a:chExt cx="3325903" cy="121231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323528" y="3507854"/>
                <a:ext cx="3312368" cy="1170967"/>
                <a:chOff x="323528" y="3418778"/>
                <a:chExt cx="3672408" cy="1298246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1384261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1384261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Straight Arrow Connector 151"/>
                <p:cNvCxnSpPr/>
                <p:nvPr/>
              </p:nvCxnSpPr>
              <p:spPr>
                <a:xfrm>
                  <a:off x="1561993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1739725" y="3596510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Oval 153"/>
                <p:cNvSpPr/>
                <p:nvPr/>
              </p:nvSpPr>
              <p:spPr>
                <a:xfrm>
                  <a:off x="2444995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2444995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Arrow Connector 155"/>
                <p:cNvCxnSpPr/>
                <p:nvPr/>
              </p:nvCxnSpPr>
              <p:spPr>
                <a:xfrm>
                  <a:off x="2622727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2915816" y="3596510"/>
                  <a:ext cx="64285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678991" y="3598929"/>
                  <a:ext cx="70527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Oval 158"/>
                <p:cNvSpPr/>
                <p:nvPr/>
              </p:nvSpPr>
              <p:spPr>
                <a:xfrm>
                  <a:off x="3640472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3640472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3818204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Oval 161"/>
                <p:cNvSpPr/>
                <p:nvPr/>
              </p:nvSpPr>
              <p:spPr>
                <a:xfrm>
                  <a:off x="323528" y="3418778"/>
                  <a:ext cx="355464" cy="35546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323528" y="4361560"/>
                  <a:ext cx="355464" cy="35546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Arrow Connector 163"/>
                <p:cNvCxnSpPr/>
                <p:nvPr/>
              </p:nvCxnSpPr>
              <p:spPr>
                <a:xfrm>
                  <a:off x="501260" y="3774242"/>
                  <a:ext cx="0" cy="5873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01" y="4444064"/>
                <a:ext cx="229091" cy="179999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0368" y="4452344"/>
                <a:ext cx="237273" cy="179999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425" y="4443907"/>
                <a:ext cx="270470" cy="180313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027" y="3572461"/>
                <a:ext cx="255000" cy="180000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5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6638" y="3466505"/>
                <a:ext cx="212143" cy="180000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536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650" y="394230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389" y="3956581"/>
                <a:ext cx="150000" cy="18000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431" y="3969634"/>
                <a:ext cx="150000" cy="180000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112954" y="3432911"/>
              <a:ext cx="728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Hidden node</a:t>
              </a:r>
              <a:endParaRPr lang="en-US" sz="14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-62174" y="4075714"/>
              <a:ext cx="998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Observed </a:t>
              </a:r>
              <a:r>
                <a:rPr lang="en-US" sz="1400" dirty="0" smtClean="0"/>
                <a:t>node</a:t>
              </a:r>
              <a:endParaRPr lang="en-US" sz="14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86228" y="3327591"/>
              <a:ext cx="4900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The joint probability can be calculated as follows;</a:t>
              </a:r>
            </a:p>
            <a:p>
              <a:r>
                <a:rPr lang="en-US" sz="1600" dirty="0" smtClean="0"/>
                <a:t>     : the connection strength between       and</a:t>
              </a:r>
            </a:p>
            <a:p>
              <a:r>
                <a:rPr lang="en-US" sz="1600" dirty="0" smtClean="0"/>
                <a:t>     : </a:t>
              </a:r>
              <a:r>
                <a:rPr lang="en-US" sz="1600" dirty="0"/>
                <a:t>the connection strength between </a:t>
              </a:r>
              <a:r>
                <a:rPr lang="en-US" sz="1600" dirty="0" smtClean="0"/>
                <a:t>      and</a:t>
              </a:r>
              <a:endParaRPr lang="en-US" sz="1600" dirty="0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529" y="3713513"/>
              <a:ext cx="122786" cy="147343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9558" y="3936575"/>
              <a:ext cx="173655" cy="147343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585" y="3934877"/>
              <a:ext cx="162000" cy="144000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938020"/>
              <a:ext cx="357120" cy="144000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909" y="3674285"/>
              <a:ext cx="162000" cy="144000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0013" y="3685604"/>
              <a:ext cx="163636" cy="144000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30" y="3604517"/>
              <a:ext cx="184179" cy="14734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450" y="3593552"/>
              <a:ext cx="190650" cy="147600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840" y="4307504"/>
              <a:ext cx="186105" cy="147600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03" y="3600485"/>
              <a:ext cx="190650" cy="147600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428" y="4166654"/>
              <a:ext cx="5333952" cy="5716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0868" y="3320898"/>
            <a:ext cx="531134" cy="1324381"/>
            <a:chOff x="3163194" y="2674786"/>
            <a:chExt cx="617920" cy="1540783"/>
          </a:xfrm>
        </p:grpSpPr>
        <p:grpSp>
          <p:nvGrpSpPr>
            <p:cNvPr id="165" name="Group 164"/>
            <p:cNvGrpSpPr/>
            <p:nvPr/>
          </p:nvGrpSpPr>
          <p:grpSpPr>
            <a:xfrm>
              <a:off x="3163194" y="2674786"/>
              <a:ext cx="617920" cy="1540783"/>
              <a:chOff x="1765445" y="1948388"/>
              <a:chExt cx="617920" cy="1540783"/>
            </a:xfrm>
          </p:grpSpPr>
          <p:sp>
            <p:nvSpPr>
              <p:cNvPr id="166" name="Oval 165"/>
              <p:cNvSpPr/>
              <p:nvPr/>
            </p:nvSpPr>
            <p:spPr>
              <a:xfrm flipV="1">
                <a:off x="1936325" y="2030690"/>
                <a:ext cx="118569" cy="11856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/>
              <p:cNvCxnSpPr/>
              <p:nvPr/>
            </p:nvCxnSpPr>
            <p:spPr>
              <a:xfrm flipH="1">
                <a:off x="1995610" y="2100088"/>
                <a:ext cx="12295" cy="9287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1370" y="1948388"/>
                <a:ext cx="218223" cy="168628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8185" y="2420211"/>
                <a:ext cx="315180" cy="246234"/>
              </a:xfrm>
              <a:prstGeom prst="rect">
                <a:avLst/>
              </a:prstGeom>
            </p:spPr>
          </p:pic>
          <p:sp>
            <p:nvSpPr>
              <p:cNvPr id="170" name="Oval 169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4" y="3824637"/>
              <a:ext cx="342900" cy="304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437373" y="3310308"/>
            <a:ext cx="1584875" cy="1289354"/>
            <a:chOff x="5399464" y="3920231"/>
            <a:chExt cx="2180153" cy="1773634"/>
          </a:xfrm>
        </p:grpSpPr>
        <p:grpSp>
          <p:nvGrpSpPr>
            <p:cNvPr id="211" name="Group 210"/>
            <p:cNvGrpSpPr/>
            <p:nvPr/>
          </p:nvGrpSpPr>
          <p:grpSpPr>
            <a:xfrm>
              <a:off x="5399464" y="3920231"/>
              <a:ext cx="2180153" cy="1773634"/>
              <a:chOff x="982421" y="3028841"/>
              <a:chExt cx="2180153" cy="1773634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1765445" y="3028841"/>
                <a:ext cx="460330" cy="46033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982421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Arrow Connector 217"/>
              <p:cNvCxnSpPr/>
              <p:nvPr/>
            </p:nvCxnSpPr>
            <p:spPr>
              <a:xfrm flipH="1">
                <a:off x="1212588" y="3489171"/>
                <a:ext cx="783022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/>
              <p:cNvSpPr/>
              <p:nvPr/>
            </p:nvSpPr>
            <p:spPr>
              <a:xfrm>
                <a:off x="1535280" y="4327103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0" name="Straight Arrow Connector 219"/>
              <p:cNvCxnSpPr/>
              <p:nvPr/>
            </p:nvCxnSpPr>
            <p:spPr>
              <a:xfrm flipH="1">
                <a:off x="1765445" y="3489171"/>
                <a:ext cx="230165" cy="8379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/>
              <p:cNvSpPr/>
              <p:nvPr/>
            </p:nvSpPr>
            <p:spPr>
              <a:xfrm>
                <a:off x="2702244" y="4342145"/>
                <a:ext cx="460330" cy="46033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>
                <a:off x="1995610" y="3489171"/>
                <a:ext cx="936799" cy="8529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055881" y="4557268"/>
                <a:ext cx="525818" cy="71057"/>
              </a:xfrm>
              <a:prstGeom prst="rect">
                <a:avLst/>
              </a:prstGeom>
            </p:spPr>
          </p:pic>
        </p:grpSp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862" y="4666650"/>
              <a:ext cx="221461" cy="265753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423" y="4722575"/>
              <a:ext cx="221461" cy="265753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510" y="4655370"/>
              <a:ext cx="221461" cy="265753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3498" y="3989629"/>
              <a:ext cx="342900" cy="304800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180" y="5280265"/>
              <a:ext cx="266500" cy="385965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142" y="5260143"/>
              <a:ext cx="267638" cy="387614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971" y="5309085"/>
              <a:ext cx="349918" cy="30923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15621" y="3206957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①</a:t>
            </a:r>
            <a:endParaRPr lang="en-US" dirty="0"/>
          </a:p>
        </p:txBody>
      </p:sp>
      <p:sp>
        <p:nvSpPr>
          <p:cNvPr id="231" name="TextBox 230"/>
          <p:cNvSpPr txBox="1"/>
          <p:nvPr/>
        </p:nvSpPr>
        <p:spPr>
          <a:xfrm>
            <a:off x="1392230" y="3199669"/>
            <a:ext cx="34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②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2731102" y="3191620"/>
            <a:ext cx="122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</a:t>
            </a:r>
          </a:p>
          <a:p>
            <a:r>
              <a:rPr lang="en-US" sz="1200" dirty="0" smtClean="0"/>
              <a:t>Index    </a:t>
            </a:r>
          </a:p>
          <a:p>
            <a:r>
              <a:rPr lang="en-US" sz="1200" dirty="0" smtClean="0"/>
              <a:t>to simplify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85" y="3420157"/>
            <a:ext cx="71027" cy="161424"/>
          </a:xfrm>
          <a:prstGeom prst="rect">
            <a:avLst/>
          </a:prstGeom>
        </p:spPr>
      </p:pic>
      <p:sp>
        <p:nvSpPr>
          <p:cNvPr id="246" name="Cross 245"/>
          <p:cNvSpPr/>
          <p:nvPr/>
        </p:nvSpPr>
        <p:spPr>
          <a:xfrm>
            <a:off x="1042335" y="3793021"/>
            <a:ext cx="304088" cy="304088"/>
          </a:xfrm>
          <a:prstGeom prst="plus">
            <a:avLst>
              <a:gd name="adj" fmla="val 492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Equal 246"/>
          <p:cNvSpPr/>
          <p:nvPr/>
        </p:nvSpPr>
        <p:spPr>
          <a:xfrm>
            <a:off x="2794948" y="3810118"/>
            <a:ext cx="685520" cy="305765"/>
          </a:xfrm>
          <a:prstGeom prst="mathEqual">
            <a:avLst>
              <a:gd name="adj1" fmla="val 7619"/>
              <a:gd name="adj2" fmla="val 2589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29" y="3149536"/>
            <a:ext cx="4471951" cy="1166246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39" y="4338182"/>
            <a:ext cx="1534446" cy="690253"/>
          </a:xfrm>
          <a:prstGeom prst="rect">
            <a:avLst/>
          </a:prstGeom>
        </p:spPr>
      </p:pic>
      <p:sp>
        <p:nvSpPr>
          <p:cNvPr id="270" name="Double Bracket 269"/>
          <p:cNvSpPr/>
          <p:nvPr/>
        </p:nvSpPr>
        <p:spPr>
          <a:xfrm>
            <a:off x="5220072" y="4350015"/>
            <a:ext cx="1800200" cy="742015"/>
          </a:xfrm>
          <a:prstGeom prst="bracketPair">
            <a:avLst>
              <a:gd name="adj" fmla="val 162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us 5"/>
          <p:cNvSpPr/>
          <p:nvPr/>
        </p:nvSpPr>
        <p:spPr>
          <a:xfrm>
            <a:off x="2826043" y="2127611"/>
            <a:ext cx="1100784" cy="1100784"/>
          </a:xfrm>
          <a:prstGeom prst="mathPlus">
            <a:avLst>
              <a:gd name="adj1" fmla="val 986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1768" y="2486165"/>
            <a:ext cx="422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Combining these</a:t>
            </a:r>
            <a:r>
              <a:rPr lang="is-IS" i="1" dirty="0" smtClean="0"/>
              <a:t>….</a:t>
            </a:r>
            <a:endParaRPr lang="en-US" i="1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3500569" y="3089280"/>
            <a:ext cx="438975" cy="1816809"/>
            <a:chOff x="1922106" y="1403888"/>
            <a:chExt cx="712814" cy="2950161"/>
          </a:xfrm>
        </p:grpSpPr>
        <p:sp>
          <p:nvSpPr>
            <p:cNvPr id="185" name="Rounded Rectangle 184"/>
            <p:cNvSpPr/>
            <p:nvPr/>
          </p:nvSpPr>
          <p:spPr>
            <a:xfrm>
              <a:off x="1922106" y="2322768"/>
              <a:ext cx="712814" cy="20312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 flipV="1">
              <a:off x="2201578" y="1475647"/>
              <a:ext cx="103379" cy="10337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H="1">
              <a:off x="2253268" y="1536155"/>
              <a:ext cx="10720" cy="8097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2052589" y="2345928"/>
              <a:ext cx="401358" cy="40135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52589" y="3360094"/>
              <a:ext cx="401358" cy="4013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2253268" y="2747286"/>
              <a:ext cx="0" cy="612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002" y="2891378"/>
              <a:ext cx="221461" cy="265753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096" y="3418908"/>
              <a:ext cx="211829" cy="242090"/>
            </a:xfrm>
            <a:prstGeom prst="rect">
              <a:avLst/>
            </a:prstGeom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10" y="4054262"/>
              <a:ext cx="221461" cy="188242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93" y="1403888"/>
              <a:ext cx="237127" cy="183234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546" y="1815268"/>
              <a:ext cx="274803" cy="214690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542" y="2406436"/>
              <a:ext cx="196892" cy="277965"/>
            </a:xfrm>
            <a:prstGeom prst="rect">
              <a:avLst/>
            </a:prstGeom>
          </p:spPr>
        </p:pic>
      </p:grpSp>
      <p:grpSp>
        <p:nvGrpSpPr>
          <p:cNvPr id="197" name="Group 196"/>
          <p:cNvGrpSpPr/>
          <p:nvPr/>
        </p:nvGrpSpPr>
        <p:grpSpPr>
          <a:xfrm>
            <a:off x="4217955" y="3536374"/>
            <a:ext cx="344851" cy="1198975"/>
            <a:chOff x="533398" y="4713173"/>
            <a:chExt cx="483562" cy="1681243"/>
          </a:xfrm>
        </p:grpSpPr>
        <p:sp>
          <p:nvSpPr>
            <p:cNvPr id="198" name="Oval 197"/>
            <p:cNvSpPr/>
            <p:nvPr/>
          </p:nvSpPr>
          <p:spPr>
            <a:xfrm>
              <a:off x="533398" y="4713173"/>
              <a:ext cx="460330" cy="46033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533398" y="5934086"/>
              <a:ext cx="460330" cy="4603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763563" y="5173503"/>
              <a:ext cx="0" cy="7605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4796878"/>
              <a:ext cx="225821" cy="318806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6" y="5327780"/>
              <a:ext cx="207274" cy="331638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52" y="5988016"/>
              <a:ext cx="254000" cy="406400"/>
            </a:xfrm>
            <a:prstGeom prst="rect">
              <a:avLst/>
            </a:prstGeom>
          </p:spPr>
        </p:pic>
      </p:grpSp>
      <p:sp>
        <p:nvSpPr>
          <p:cNvPr id="204" name="Double Bracket 203"/>
          <p:cNvSpPr/>
          <p:nvPr/>
        </p:nvSpPr>
        <p:spPr>
          <a:xfrm>
            <a:off x="4146712" y="3451292"/>
            <a:ext cx="569304" cy="1438710"/>
          </a:xfrm>
          <a:prstGeom prst="bracketPair">
            <a:avLst>
              <a:gd name="adj" fmla="val 227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3480468" y="4860040"/>
            <a:ext cx="496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Real</a:t>
            </a:r>
            <a:endParaRPr lang="en-US" sz="1400" dirty="0"/>
          </a:p>
        </p:txBody>
      </p:sp>
      <p:sp>
        <p:nvSpPr>
          <p:cNvPr id="206" name="TextBox 205"/>
          <p:cNvSpPr txBox="1"/>
          <p:nvPr/>
        </p:nvSpPr>
        <p:spPr>
          <a:xfrm>
            <a:off x="4114012" y="4854109"/>
            <a:ext cx="74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Simple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49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Find the best parameter of Black Box function           from observed       and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1" y="1108722"/>
            <a:ext cx="6629400" cy="1384300"/>
          </a:xfrm>
          <a:prstGeom prst="rect">
            <a:avLst/>
          </a:prstGeom>
        </p:spPr>
      </p:pic>
      <p:sp>
        <p:nvSpPr>
          <p:cNvPr id="9" name="Cloud Callout 8"/>
          <p:cNvSpPr/>
          <p:nvPr/>
        </p:nvSpPr>
        <p:spPr>
          <a:xfrm>
            <a:off x="6288195" y="3439255"/>
            <a:ext cx="2567477" cy="1268886"/>
          </a:xfrm>
          <a:prstGeom prst="cloudCallout">
            <a:avLst>
              <a:gd name="adj1" fmla="val -71812"/>
              <a:gd name="adj2" fmla="val -42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Which curve </a:t>
            </a:r>
            <a:r>
              <a:rPr lang="en-US" dirty="0" smtClean="0">
                <a:solidFill>
                  <a:schemeClr val="tx1"/>
                </a:solidFill>
              </a:rPr>
              <a:t>line describes          well?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3410" y="272649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08506" y="2718240"/>
            <a:ext cx="201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Output (curve line)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93644"/>
            <a:ext cx="471867" cy="26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44" y="4227114"/>
            <a:ext cx="417339" cy="2375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64" y="729613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07" y="685163"/>
            <a:ext cx="215900" cy="3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21397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Parameter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70210" y="2078804"/>
            <a:ext cx="177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Performance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466784" y="3108408"/>
            <a:ext cx="2588827" cy="1760504"/>
            <a:chOff x="615021" y="3004929"/>
            <a:chExt cx="2588827" cy="1760504"/>
          </a:xfrm>
        </p:grpSpPr>
        <p:sp>
          <p:nvSpPr>
            <p:cNvPr id="17" name="Rectangle 16"/>
            <p:cNvSpPr/>
            <p:nvPr/>
          </p:nvSpPr>
          <p:spPr>
            <a:xfrm>
              <a:off x="960261" y="3004929"/>
              <a:ext cx="2243587" cy="15619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331640" y="40839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699792" y="40839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47664" y="393990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2264" y="3170449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Observations</a:t>
              </a:r>
              <a:endParaRPr lang="en-US" sz="1200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21" y="3620072"/>
              <a:ext cx="291319" cy="16582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4605577"/>
              <a:ext cx="178663" cy="15985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67421" y="3157329"/>
            <a:ext cx="2588827" cy="1760504"/>
            <a:chOff x="615021" y="3004929"/>
            <a:chExt cx="2588827" cy="1760504"/>
          </a:xfrm>
        </p:grpSpPr>
        <p:sp>
          <p:nvSpPr>
            <p:cNvPr id="30" name="Rectangle 29"/>
            <p:cNvSpPr/>
            <p:nvPr/>
          </p:nvSpPr>
          <p:spPr>
            <a:xfrm>
              <a:off x="960261" y="3004929"/>
              <a:ext cx="2243587" cy="15619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31640" y="40839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699792" y="40839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547664" y="393990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2264" y="3170449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Observations</a:t>
              </a:r>
              <a:endParaRPr lang="en-US" sz="12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21" y="3620072"/>
              <a:ext cx="291319" cy="16582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4605577"/>
              <a:ext cx="178663" cy="159856"/>
            </a:xfrm>
            <a:prstGeom prst="rect">
              <a:avLst/>
            </a:prstGeom>
          </p:spPr>
        </p:pic>
      </p:grpSp>
      <p:sp>
        <p:nvSpPr>
          <p:cNvPr id="40" name="Freeform 39"/>
          <p:cNvSpPr/>
          <p:nvPr/>
        </p:nvSpPr>
        <p:spPr>
          <a:xfrm>
            <a:off x="3812583" y="3727608"/>
            <a:ext cx="2224007" cy="945131"/>
          </a:xfrm>
          <a:custGeom>
            <a:avLst/>
            <a:gdLst>
              <a:gd name="connsiteX0" fmla="*/ 0 w 2224007"/>
              <a:gd name="connsiteY0" fmla="*/ 549924 h 945131"/>
              <a:gd name="connsiteX1" fmla="*/ 402956 w 2224007"/>
              <a:gd name="connsiteY1" fmla="*/ 518928 h 945131"/>
              <a:gd name="connsiteX2" fmla="*/ 867905 w 2224007"/>
              <a:gd name="connsiteY2" fmla="*/ 123721 h 945131"/>
              <a:gd name="connsiteX3" fmla="*/ 1247614 w 2224007"/>
              <a:gd name="connsiteY3" fmla="*/ 61728 h 945131"/>
              <a:gd name="connsiteX4" fmla="*/ 2224007 w 2224007"/>
              <a:gd name="connsiteY4" fmla="*/ 945131 h 94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4007" h="945131">
                <a:moveTo>
                  <a:pt x="0" y="549924"/>
                </a:moveTo>
                <a:cubicBezTo>
                  <a:pt x="129152" y="569943"/>
                  <a:pt x="258305" y="589962"/>
                  <a:pt x="402956" y="518928"/>
                </a:cubicBezTo>
                <a:cubicBezTo>
                  <a:pt x="547607" y="447894"/>
                  <a:pt x="727129" y="199921"/>
                  <a:pt x="867905" y="123721"/>
                </a:cubicBezTo>
                <a:cubicBezTo>
                  <a:pt x="1008681" y="47521"/>
                  <a:pt x="1021597" y="-75174"/>
                  <a:pt x="1247614" y="61728"/>
                </a:cubicBezTo>
                <a:cubicBezTo>
                  <a:pt x="1473631" y="198630"/>
                  <a:pt x="2081939" y="791439"/>
                  <a:pt x="2224007" y="945131"/>
                </a:cubicBez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828081" y="3988944"/>
            <a:ext cx="2231756" cy="249562"/>
          </a:xfrm>
          <a:custGeom>
            <a:avLst/>
            <a:gdLst>
              <a:gd name="connsiteX0" fmla="*/ 0 w 2231756"/>
              <a:gd name="connsiteY0" fmla="*/ 234344 h 249562"/>
              <a:gd name="connsiteX1" fmla="*/ 402956 w 2231756"/>
              <a:gd name="connsiteY1" fmla="*/ 242093 h 249562"/>
              <a:gd name="connsiteX2" fmla="*/ 542441 w 2231756"/>
              <a:gd name="connsiteY2" fmla="*/ 141354 h 249562"/>
              <a:gd name="connsiteX3" fmla="*/ 596685 w 2231756"/>
              <a:gd name="connsiteY3" fmla="*/ 94859 h 249562"/>
              <a:gd name="connsiteX4" fmla="*/ 759417 w 2231756"/>
              <a:gd name="connsiteY4" fmla="*/ 1870 h 249562"/>
              <a:gd name="connsiteX5" fmla="*/ 1317356 w 2231756"/>
              <a:gd name="connsiteY5" fmla="*/ 187849 h 249562"/>
              <a:gd name="connsiteX6" fmla="*/ 1666068 w 2231756"/>
              <a:gd name="connsiteY6" fmla="*/ 242093 h 249562"/>
              <a:gd name="connsiteX7" fmla="*/ 2231756 w 2231756"/>
              <a:gd name="connsiteY7" fmla="*/ 187849 h 24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1756" h="249562">
                <a:moveTo>
                  <a:pt x="0" y="234344"/>
                </a:moveTo>
                <a:cubicBezTo>
                  <a:pt x="156274" y="245967"/>
                  <a:pt x="312549" y="257591"/>
                  <a:pt x="402956" y="242093"/>
                </a:cubicBezTo>
                <a:cubicBezTo>
                  <a:pt x="493363" y="226595"/>
                  <a:pt x="510153" y="165893"/>
                  <a:pt x="542441" y="141354"/>
                </a:cubicBezTo>
                <a:cubicBezTo>
                  <a:pt x="574729" y="116815"/>
                  <a:pt x="560522" y="118106"/>
                  <a:pt x="596685" y="94859"/>
                </a:cubicBezTo>
                <a:cubicBezTo>
                  <a:pt x="632848" y="71612"/>
                  <a:pt x="639305" y="-13628"/>
                  <a:pt x="759417" y="1870"/>
                </a:cubicBezTo>
                <a:cubicBezTo>
                  <a:pt x="879529" y="17368"/>
                  <a:pt x="1166248" y="147812"/>
                  <a:pt x="1317356" y="187849"/>
                </a:cubicBezTo>
                <a:cubicBezTo>
                  <a:pt x="1468464" y="227886"/>
                  <a:pt x="1513668" y="242093"/>
                  <a:pt x="1666068" y="242093"/>
                </a:cubicBezTo>
                <a:cubicBezTo>
                  <a:pt x="1818468" y="242093"/>
                  <a:pt x="1928248" y="185266"/>
                  <a:pt x="2231756" y="187849"/>
                </a:cubicBezTo>
              </a:path>
            </a:pathLst>
          </a:cu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843580" y="3583683"/>
            <a:ext cx="2092271" cy="1104554"/>
          </a:xfrm>
          <a:custGeom>
            <a:avLst/>
            <a:gdLst>
              <a:gd name="connsiteX0" fmla="*/ 0 w 2092271"/>
              <a:gd name="connsiteY0" fmla="*/ 848832 h 1104554"/>
              <a:gd name="connsiteX1" fmla="*/ 387457 w 2092271"/>
              <a:gd name="connsiteY1" fmla="*/ 647354 h 1104554"/>
              <a:gd name="connsiteX2" fmla="*/ 581186 w 2092271"/>
              <a:gd name="connsiteY2" fmla="*/ 492371 h 1104554"/>
              <a:gd name="connsiteX3" fmla="*/ 875654 w 2092271"/>
              <a:gd name="connsiteY3" fmla="*/ 4175 h 1104554"/>
              <a:gd name="connsiteX4" fmla="*/ 1418095 w 2092271"/>
              <a:gd name="connsiteY4" fmla="*/ 290893 h 1104554"/>
              <a:gd name="connsiteX5" fmla="*/ 1898542 w 2092271"/>
              <a:gd name="connsiteY5" fmla="*/ 872080 h 1104554"/>
              <a:gd name="connsiteX6" fmla="*/ 2092271 w 2092271"/>
              <a:gd name="connsiteY6" fmla="*/ 1104554 h 110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2271" h="1104554">
                <a:moveTo>
                  <a:pt x="0" y="848832"/>
                </a:moveTo>
                <a:cubicBezTo>
                  <a:pt x="145296" y="777798"/>
                  <a:pt x="290593" y="706764"/>
                  <a:pt x="387457" y="647354"/>
                </a:cubicBezTo>
                <a:cubicBezTo>
                  <a:pt x="484321" y="587944"/>
                  <a:pt x="499820" y="599567"/>
                  <a:pt x="581186" y="492371"/>
                </a:cubicBezTo>
                <a:cubicBezTo>
                  <a:pt x="662552" y="385175"/>
                  <a:pt x="736169" y="37755"/>
                  <a:pt x="875654" y="4175"/>
                </a:cubicBezTo>
                <a:cubicBezTo>
                  <a:pt x="1015139" y="-29405"/>
                  <a:pt x="1247614" y="146242"/>
                  <a:pt x="1418095" y="290893"/>
                </a:cubicBezTo>
                <a:cubicBezTo>
                  <a:pt x="1588576" y="435544"/>
                  <a:pt x="1898542" y="872080"/>
                  <a:pt x="1898542" y="872080"/>
                </a:cubicBezTo>
                <a:lnTo>
                  <a:pt x="2092271" y="1104554"/>
                </a:lnTo>
              </a:path>
            </a:pathLst>
          </a:cu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20044" y="3612624"/>
            <a:ext cx="0" cy="587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614065" y="3599848"/>
            <a:ext cx="93787" cy="4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4" idx="2"/>
          </p:cNvCxnSpPr>
          <p:nvPr/>
        </p:nvCxnSpPr>
        <p:spPr>
          <a:xfrm>
            <a:off x="1758740" y="3599848"/>
            <a:ext cx="1031118" cy="636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210109" y="3540616"/>
            <a:ext cx="0" cy="587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304130" y="3527840"/>
            <a:ext cx="93787" cy="443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448805" y="3527840"/>
            <a:ext cx="1031118" cy="636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5-Point Star 57"/>
          <p:cNvSpPr/>
          <p:nvPr/>
        </p:nvSpPr>
        <p:spPr>
          <a:xfrm>
            <a:off x="4715183" y="3507021"/>
            <a:ext cx="144849" cy="144849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/>
          <p:cNvSpPr/>
          <p:nvPr/>
        </p:nvSpPr>
        <p:spPr>
          <a:xfrm>
            <a:off x="4461716" y="3910312"/>
            <a:ext cx="146480" cy="146480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444850" y="3026128"/>
            <a:ext cx="1583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: The point we need</a:t>
            </a:r>
            <a:endParaRPr lang="en-US" sz="1200" dirty="0"/>
          </a:p>
        </p:txBody>
      </p:sp>
      <p:sp>
        <p:nvSpPr>
          <p:cNvPr id="74" name="5-Point Star 73"/>
          <p:cNvSpPr/>
          <p:nvPr/>
        </p:nvSpPr>
        <p:spPr>
          <a:xfrm>
            <a:off x="4788024" y="3651037"/>
            <a:ext cx="144849" cy="144849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5-Point Star 74"/>
          <p:cNvSpPr/>
          <p:nvPr/>
        </p:nvSpPr>
        <p:spPr>
          <a:xfrm>
            <a:off x="6371367" y="3075806"/>
            <a:ext cx="144849" cy="144849"/>
          </a:xfrm>
          <a:prstGeom prst="star5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60" name="Group 59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74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4" name="Group 13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stCxn id="21" idx="7"/>
                    <a:endCxn id="27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>
                    <a:stCxn id="21" idx="6"/>
                    <a:endCxn id="50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>
                    <a:stCxn id="27" idx="6"/>
                    <a:endCxn id="53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Oval 46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Arrow Connector 48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stCxn id="50" idx="7"/>
                    <a:endCxn id="53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28" idx="4"/>
                    <a:endCxn id="50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inus 5"/>
          <p:cNvSpPr/>
          <p:nvPr/>
        </p:nvSpPr>
        <p:spPr>
          <a:xfrm>
            <a:off x="2909342" y="1241914"/>
            <a:ext cx="137352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3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51</a:t>
            </a:fld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60" name="Group 59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74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4" name="Group 13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35" name="Oval 34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Oval 37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>
                    <a:endCxn id="27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>
                    <a:endCxn id="50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>
                    <a:stCxn id="27" idx="6"/>
                    <a:endCxn id="53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6" name="Straight Arrow Connector 45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Oval 46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" name="Straight Arrow Connector 48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stCxn id="50" idx="7"/>
                    <a:endCxn id="53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>
                    <a:stCxn id="28" idx="4"/>
                    <a:endCxn id="50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80" name="Rounded Rectangle 79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inus 5"/>
          <p:cNvSpPr/>
          <p:nvPr/>
        </p:nvSpPr>
        <p:spPr>
          <a:xfrm>
            <a:off x="2909342" y="1241914"/>
            <a:ext cx="137352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575129" y="88804"/>
            <a:ext cx="2411414" cy="922809"/>
            <a:chOff x="6755327" y="707367"/>
            <a:chExt cx="1878843" cy="656837"/>
          </a:xfrm>
        </p:grpSpPr>
        <p:sp>
          <p:nvSpPr>
            <p:cNvPr id="82" name="Rectangular Callout 81"/>
            <p:cNvSpPr/>
            <p:nvPr/>
          </p:nvSpPr>
          <p:spPr>
            <a:xfrm>
              <a:off x="6755327" y="707367"/>
              <a:ext cx="1878843" cy="656837"/>
            </a:xfrm>
            <a:prstGeom prst="wedgeRectCallout">
              <a:avLst>
                <a:gd name="adj1" fmla="val 7439"/>
                <a:gd name="adj2" fmla="val 149143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840" y="796889"/>
              <a:ext cx="1740330" cy="510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8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98" y="613059"/>
            <a:ext cx="8229600" cy="3967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Final GMRF can be calculated as follows;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68" y="1006130"/>
            <a:ext cx="5039544" cy="1351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5" y="3886248"/>
            <a:ext cx="3024055" cy="12332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03848" y="4835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9" y="2354842"/>
            <a:ext cx="3509761" cy="1533820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323528" y="1026784"/>
            <a:ext cx="1977613" cy="1590473"/>
            <a:chOff x="323528" y="1026784"/>
            <a:chExt cx="1977613" cy="1590473"/>
          </a:xfrm>
        </p:grpSpPr>
        <p:grpSp>
          <p:nvGrpSpPr>
            <p:cNvPr id="82" name="Group 81"/>
            <p:cNvGrpSpPr/>
            <p:nvPr/>
          </p:nvGrpSpPr>
          <p:grpSpPr>
            <a:xfrm>
              <a:off x="423318" y="1084616"/>
              <a:ext cx="1656184" cy="1184648"/>
              <a:chOff x="964688" y="1822420"/>
              <a:chExt cx="2764321" cy="1977284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964688" y="2214021"/>
                <a:ext cx="2764321" cy="1298246"/>
                <a:chOff x="398034" y="1868821"/>
                <a:chExt cx="3579826" cy="1681243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1311366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311366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" name="Straight Arrow Connector 96"/>
                <p:cNvCxnSpPr/>
                <p:nvPr/>
              </p:nvCxnSpPr>
              <p:spPr>
                <a:xfrm>
                  <a:off x="1541531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771696" y="2098986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Oval 98"/>
                <p:cNvSpPr/>
                <p:nvPr/>
              </p:nvSpPr>
              <p:spPr>
                <a:xfrm>
                  <a:off x="2685028" y="1868821"/>
                  <a:ext cx="460330" cy="46033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685028" y="3089734"/>
                  <a:ext cx="460330" cy="46033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2915193" y="2329151"/>
                  <a:ext cx="0" cy="76058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3145358" y="2098986"/>
                  <a:ext cx="83250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398034" y="2102118"/>
                  <a:ext cx="9133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437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6855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16" y="2123120"/>
                <a:ext cx="299380" cy="254019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452" y="2619460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363" y="2610295"/>
                <a:ext cx="254000" cy="40640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220" y="1839660"/>
                <a:ext cx="702981" cy="28346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9013" y="1822420"/>
                <a:ext cx="342900" cy="30480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750" y="3464179"/>
                <a:ext cx="283113" cy="292246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15" y="3487858"/>
                <a:ext cx="623692" cy="311846"/>
              </a:xfrm>
              <a:prstGeom prst="rect">
                <a:avLst/>
              </a:prstGeom>
            </p:spPr>
          </p:pic>
        </p:grp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4" y="2327206"/>
              <a:ext cx="605085" cy="194225"/>
            </a:xfrm>
            <a:prstGeom prst="rect">
              <a:avLst/>
            </a:prstGeom>
          </p:spPr>
        </p:pic>
        <p:sp>
          <p:nvSpPr>
            <p:cNvPr id="84" name="Rounded Rectangle 83"/>
            <p:cNvSpPr/>
            <p:nvPr/>
          </p:nvSpPr>
          <p:spPr>
            <a:xfrm>
              <a:off x="323528" y="1026784"/>
              <a:ext cx="1977613" cy="159047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51247" y="2897854"/>
            <a:ext cx="1949894" cy="1691049"/>
            <a:chOff x="351247" y="2897854"/>
            <a:chExt cx="1949894" cy="1691049"/>
          </a:xfrm>
        </p:grpSpPr>
        <p:grpSp>
          <p:nvGrpSpPr>
            <p:cNvPr id="105" name="Group 104"/>
            <p:cNvGrpSpPr/>
            <p:nvPr/>
          </p:nvGrpSpPr>
          <p:grpSpPr>
            <a:xfrm>
              <a:off x="457200" y="2923375"/>
              <a:ext cx="1771873" cy="1302288"/>
              <a:chOff x="238848" y="2764519"/>
              <a:chExt cx="2149380" cy="1579748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38848" y="2764519"/>
                <a:ext cx="2149380" cy="1579748"/>
                <a:chOff x="657169" y="4008247"/>
                <a:chExt cx="3709296" cy="2726252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657169" y="4008247"/>
                  <a:ext cx="3709296" cy="2431299"/>
                  <a:chOff x="167869" y="3578776"/>
                  <a:chExt cx="4402409" cy="2885607"/>
                </a:xfrm>
              </p:grpSpPr>
              <p:sp>
                <p:nvSpPr>
                  <p:cNvPr id="118" name="Oval 117"/>
                  <p:cNvSpPr/>
                  <p:nvPr/>
                </p:nvSpPr>
                <p:spPr>
                  <a:xfrm>
                    <a:off x="1081201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>
                    <a:off x="1081201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0" name="Straight Arrow Connector 119"/>
                  <p:cNvCxnSpPr/>
                  <p:nvPr/>
                </p:nvCxnSpPr>
                <p:spPr>
                  <a:xfrm>
                    <a:off x="1311366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" name="Oval 120"/>
                  <p:cNvSpPr/>
                  <p:nvPr/>
                </p:nvSpPr>
                <p:spPr>
                  <a:xfrm>
                    <a:off x="1822954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1822954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3" name="Straight Arrow Connector 122"/>
                  <p:cNvCxnSpPr/>
                  <p:nvPr/>
                </p:nvCxnSpPr>
                <p:spPr>
                  <a:xfrm>
                    <a:off x="2053119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/>
                  <p:cNvCxnSpPr>
                    <a:stCxn id="100" idx="7"/>
                    <a:endCxn id="106" idx="3"/>
                  </p:cNvCxnSpPr>
                  <p:nvPr/>
                </p:nvCxnSpPr>
                <p:spPr>
                  <a:xfrm flipV="1">
                    <a:off x="1474117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/>
                  <p:cNvCxnSpPr>
                    <a:stCxn id="100" idx="6"/>
                    <a:endCxn id="129" idx="2"/>
                  </p:cNvCxnSpPr>
                  <p:nvPr/>
                </p:nvCxnSpPr>
                <p:spPr>
                  <a:xfrm>
                    <a:off x="1541531" y="5013305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>
                    <a:stCxn id="106" idx="6"/>
                    <a:endCxn id="132" idx="2"/>
                  </p:cNvCxnSpPr>
                  <p:nvPr/>
                </p:nvCxnSpPr>
                <p:spPr>
                  <a:xfrm>
                    <a:off x="2283284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Oval 126"/>
                  <p:cNvSpPr/>
                  <p:nvPr/>
                </p:nvSpPr>
                <p:spPr>
                  <a:xfrm>
                    <a:off x="2454863" y="4783140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>
                    <a:off x="2454863" y="6004053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29" name="Straight Arrow Connector 128"/>
                  <p:cNvCxnSpPr/>
                  <p:nvPr/>
                </p:nvCxnSpPr>
                <p:spPr>
                  <a:xfrm>
                    <a:off x="2685028" y="5243470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Oval 129"/>
                  <p:cNvSpPr/>
                  <p:nvPr/>
                </p:nvSpPr>
                <p:spPr>
                  <a:xfrm>
                    <a:off x="3196616" y="3990976"/>
                    <a:ext cx="460330" cy="46033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196616" y="5211889"/>
                    <a:ext cx="460330" cy="46033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2" name="Straight Arrow Connector 131"/>
                  <p:cNvCxnSpPr/>
                  <p:nvPr/>
                </p:nvCxnSpPr>
                <p:spPr>
                  <a:xfrm>
                    <a:off x="3426781" y="4451306"/>
                    <a:ext cx="0" cy="76058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/>
                  <p:cNvCxnSpPr>
                    <a:stCxn id="129" idx="7"/>
                    <a:endCxn id="132" idx="3"/>
                  </p:cNvCxnSpPr>
                  <p:nvPr/>
                </p:nvCxnSpPr>
                <p:spPr>
                  <a:xfrm flipV="1">
                    <a:off x="2847779" y="4383892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/>
                  <p:cNvCxnSpPr/>
                  <p:nvPr/>
                </p:nvCxnSpPr>
                <p:spPr>
                  <a:xfrm>
                    <a:off x="2915193" y="5013305"/>
                    <a:ext cx="83250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/>
                  <p:cNvCxnSpPr/>
                  <p:nvPr/>
                </p:nvCxnSpPr>
                <p:spPr>
                  <a:xfrm>
                    <a:off x="167869" y="5016437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>
                    <a:off x="909622" y="4221141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3656946" y="4220139"/>
                    <a:ext cx="91333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 flipV="1">
                    <a:off x="3589532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flipV="1">
                    <a:off x="2196606" y="3578776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740661" y="5187324"/>
                    <a:ext cx="416251" cy="46666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>
                    <a:stCxn id="107" idx="4"/>
                    <a:endCxn id="129" idx="3"/>
                  </p:cNvCxnSpPr>
                  <p:nvPr/>
                </p:nvCxnSpPr>
                <p:spPr>
                  <a:xfrm flipV="1">
                    <a:off x="2053119" y="5176056"/>
                    <a:ext cx="469158" cy="49616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208" y="4910459"/>
                  <a:ext cx="353697" cy="300106"/>
                </a:xfrm>
                <a:prstGeom prst="rect">
                  <a:avLst/>
                </a:prstGeom>
              </p:spPr>
            </p:pic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508" y="5477592"/>
                  <a:ext cx="300084" cy="480134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22765" y="4771549"/>
                  <a:ext cx="688993" cy="277820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8943" y="4798234"/>
                  <a:ext cx="312981" cy="278205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7517" y="6398974"/>
                  <a:ext cx="283113" cy="292246"/>
                </a:xfrm>
                <a:prstGeom prst="rect">
                  <a:avLst/>
                </a:prstGeom>
              </p:spPr>
            </p:pic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6182" y="6422653"/>
                  <a:ext cx="623692" cy="311846"/>
                </a:xfrm>
                <a:prstGeom prst="rect">
                  <a:avLst/>
                </a:prstGeom>
              </p:spPr>
            </p:pic>
          </p:grpSp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9561" y="2813112"/>
                <a:ext cx="477059" cy="128241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04" y="2805209"/>
                <a:ext cx="331734" cy="142989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14" y="4332822"/>
              <a:ext cx="677751" cy="212308"/>
            </a:xfrm>
            <a:prstGeom prst="rect">
              <a:avLst/>
            </a:prstGeom>
          </p:spPr>
        </p:pic>
        <p:sp>
          <p:nvSpPr>
            <p:cNvPr id="107" name="Rounded Rectangle 106"/>
            <p:cNvSpPr/>
            <p:nvPr/>
          </p:nvSpPr>
          <p:spPr>
            <a:xfrm>
              <a:off x="351247" y="2897854"/>
              <a:ext cx="1949894" cy="1691049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1" y="2455685"/>
            <a:ext cx="2139677" cy="1340044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4932040" y="2729866"/>
            <a:ext cx="2875078" cy="492417"/>
          </a:xfrm>
          <a:prstGeom prst="wedgeRectCallout">
            <a:avLst>
              <a:gd name="adj1" fmla="val -23048"/>
              <a:gd name="adj2" fmla="val -118690"/>
            </a:avLst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 A’ is </a:t>
            </a:r>
            <a:r>
              <a:rPr lang="en-US" smtClean="0"/>
              <a:t>used instead of A?</a:t>
            </a:r>
            <a:endParaRPr lang="en-US"/>
          </a:p>
        </p:txBody>
      </p:sp>
      <p:sp>
        <p:nvSpPr>
          <p:cNvPr id="72" name="Minus 71"/>
          <p:cNvSpPr/>
          <p:nvPr/>
        </p:nvSpPr>
        <p:spPr>
          <a:xfrm>
            <a:off x="2909342" y="1241914"/>
            <a:ext cx="137352" cy="45719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9122"/>
            <a:ext cx="8229600" cy="3967089"/>
          </a:xfrm>
        </p:spPr>
        <p:txBody>
          <a:bodyPr/>
          <a:lstStyle/>
          <a:p>
            <a:r>
              <a:rPr lang="en-US" dirty="0" smtClean="0"/>
              <a:t>Comparison between A and A’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76469"/>
          <a:stretch/>
        </p:blipFill>
        <p:spPr>
          <a:xfrm>
            <a:off x="5148064" y="664936"/>
            <a:ext cx="1825918" cy="466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4" y="3972973"/>
            <a:ext cx="3683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98" y="3902743"/>
            <a:ext cx="4826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3608" y="4406228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If A is used, edge points are easier to be selected  than center points</a:t>
            </a:r>
            <a:endParaRPr lang="en-US" sz="20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894" y="1254530"/>
            <a:ext cx="3501008" cy="2625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4041"/>
            <a:ext cx="3456384" cy="259228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329386" y="3457967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9122"/>
            <a:ext cx="8229600" cy="3967089"/>
          </a:xfrm>
        </p:spPr>
        <p:txBody>
          <a:bodyPr/>
          <a:lstStyle/>
          <a:p>
            <a:r>
              <a:rPr lang="en-US" dirty="0" smtClean="0"/>
              <a:t>Comparison between A and A’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54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3" b="76469"/>
          <a:stretch/>
        </p:blipFill>
        <p:spPr>
          <a:xfrm>
            <a:off x="5148064" y="664936"/>
            <a:ext cx="1825918" cy="466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23" y="1084440"/>
            <a:ext cx="3821961" cy="2866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04" y="3972973"/>
            <a:ext cx="3683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910738"/>
            <a:ext cx="482600" cy="381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3608" y="4406228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If A is used, edge points are easier to be selected  than center points</a:t>
            </a:r>
            <a:endParaRPr lang="en-US" sz="20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0" y="1198252"/>
            <a:ext cx="3546848" cy="266013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49547"/>
          </a:xfrm>
        </p:spPr>
        <p:txBody>
          <a:bodyPr>
            <a:normAutofit fontScale="90000"/>
          </a:bodyPr>
          <a:lstStyle/>
          <a:p>
            <a:r>
              <a:rPr lang="en-US" dirty="0"/>
              <a:t>GMRF-UCB: How to </a:t>
            </a:r>
            <a:r>
              <a:rPr lang="en-US" dirty="0" smtClean="0"/>
              <a:t>model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152404" y="3485851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UCB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3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55</a:t>
            </a:fld>
            <a:endParaRPr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475656" y="699542"/>
            <a:ext cx="864096" cy="360040"/>
          </a:xfrm>
          <a:prstGeom prst="roundRect">
            <a:avLst>
              <a:gd name="adj" fmla="val 1613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UCB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292322" y="699542"/>
            <a:ext cx="783734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948265" y="699542"/>
            <a:ext cx="720080" cy="360040"/>
          </a:xfrm>
          <a:prstGeom prst="roundRect">
            <a:avLst>
              <a:gd name="adj" fmla="val 1328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EI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177213"/>
            <a:ext cx="3563888" cy="268255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26970"/>
            <a:ext cx="1911542" cy="3605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08" y="1154786"/>
            <a:ext cx="1896793" cy="357720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86529" y="214940"/>
            <a:ext cx="8795320" cy="34954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Poor </a:t>
            </a:r>
            <a:r>
              <a:rPr lang="en-US" dirty="0" smtClean="0"/>
              <a:t>Result</a:t>
            </a:r>
            <a:r>
              <a:rPr lang="en-US" dirty="0" smtClean="0"/>
              <a:t>: </a:t>
            </a:r>
            <a:r>
              <a:rPr lang="en-US" dirty="0"/>
              <a:t>Comparison </a:t>
            </a:r>
            <a:r>
              <a:rPr lang="en-US" dirty="0" smtClean="0"/>
              <a:t>of different acquisition functions (GMRF)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962171" y="4100937"/>
            <a:ext cx="1889749" cy="972219"/>
            <a:chOff x="7308304" y="1517253"/>
            <a:chExt cx="1889749" cy="972219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7376120" y="1655753"/>
              <a:ext cx="346720" cy="2794"/>
            </a:xfrm>
            <a:prstGeom prst="line">
              <a:avLst/>
            </a:prstGeom>
            <a:ln w="12700">
              <a:solidFill>
                <a:srgbClr val="C2C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93485" y="1517253"/>
              <a:ext cx="113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Ground Truth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7376120" y="2004760"/>
              <a:ext cx="346720" cy="2794"/>
            </a:xfrm>
            <a:prstGeom prst="line">
              <a:avLst/>
            </a:prstGeom>
            <a:ln w="12700">
              <a:solidFill>
                <a:srgbClr val="288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93484" y="1866260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Mean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7393662" y="2350973"/>
              <a:ext cx="346720" cy="2794"/>
            </a:xfrm>
            <a:prstGeom prst="line">
              <a:avLst/>
            </a:prstGeom>
            <a:ln w="12700">
              <a:solidFill>
                <a:srgbClr val="BFBF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811026" y="2212473"/>
              <a:ext cx="1387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Predicted </a:t>
              </a:r>
              <a:r>
                <a:rPr lang="en-US" sz="1200" dirty="0" err="1" smtClean="0">
                  <a:latin typeface="Arial" charset="0"/>
                  <a:ea typeface="Arial" charset="0"/>
                  <a:cs typeface="Arial" charset="0"/>
                </a:rPr>
                <a:t>Acq</a:t>
              </a:r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.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08304" y="1527600"/>
              <a:ext cx="1718855" cy="9618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6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627534"/>
            <a:ext cx="9001000" cy="396708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Random Search, Grid </a:t>
            </a:r>
            <a:r>
              <a:rPr lang="en-US" dirty="0"/>
              <a:t>Search </a:t>
            </a:r>
          </a:p>
          <a:p>
            <a:pPr lvl="1"/>
            <a:r>
              <a:rPr lang="en-US" dirty="0"/>
              <a:t>Low </a:t>
            </a:r>
            <a:r>
              <a:rPr lang="en-US" dirty="0" smtClean="0"/>
              <a:t>computation cost, but inefficient</a:t>
            </a:r>
            <a:endParaRPr lang="en-US" dirty="0"/>
          </a:p>
          <a:p>
            <a:r>
              <a:rPr lang="en-US" dirty="0"/>
              <a:t>Sequential Model-based Algorithm Configuration (SMAC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Sequential Model-Based Optimization (</a:t>
            </a:r>
            <a:r>
              <a:rPr lang="en-US" dirty="0" smtClean="0"/>
              <a:t>SMBO): Bayesian optimization</a:t>
            </a:r>
          </a:p>
          <a:p>
            <a:pPr lvl="1"/>
            <a:r>
              <a:rPr lang="en-US" dirty="0" smtClean="0"/>
              <a:t>Tree-Structured </a:t>
            </a:r>
            <a:r>
              <a:rPr lang="en-US" dirty="0" err="1"/>
              <a:t>Parzen</a:t>
            </a:r>
            <a:r>
              <a:rPr lang="en-US" dirty="0"/>
              <a:t> Estimator (TPE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Implemented in “</a:t>
            </a:r>
            <a:r>
              <a:rPr lang="en-US" dirty="0" err="1" smtClean="0"/>
              <a:t>Hyperopt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[Base] Gaussian Process Upper Confidence Bounce (GP-UCB)</a:t>
            </a:r>
          </a:p>
          <a:p>
            <a:pPr lvl="2"/>
            <a:r>
              <a:rPr lang="en-US" dirty="0" smtClean="0"/>
              <a:t>Many open source (python) libraries (“</a:t>
            </a:r>
            <a:r>
              <a:rPr lang="en-US" dirty="0" err="1" smtClean="0"/>
              <a:t>Gpyopt</a:t>
            </a:r>
            <a:r>
              <a:rPr lang="en-US" dirty="0" smtClean="0"/>
              <a:t>”, “</a:t>
            </a:r>
            <a:r>
              <a:rPr lang="en-US" dirty="0" err="1" smtClean="0"/>
              <a:t>RoBo</a:t>
            </a:r>
            <a:r>
              <a:rPr lang="en-US" dirty="0" smtClean="0"/>
              <a:t>”,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[Ours] Gaussian Markov Random Field UCB (GMRF-UCB)</a:t>
            </a:r>
          </a:p>
          <a:p>
            <a:pPr lvl="2"/>
            <a:r>
              <a:rPr lang="en-US" dirty="0" smtClean="0"/>
              <a:t>Not so popular(?), No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627534"/>
            <a:ext cx="9001000" cy="396708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Random Search, Grid </a:t>
            </a:r>
            <a:r>
              <a:rPr lang="en-US" dirty="0"/>
              <a:t>Search </a:t>
            </a:r>
          </a:p>
          <a:p>
            <a:pPr lvl="1"/>
            <a:r>
              <a:rPr lang="en-US" dirty="0"/>
              <a:t>Low </a:t>
            </a:r>
            <a:r>
              <a:rPr lang="en-US" dirty="0" smtClean="0"/>
              <a:t>computation cost, but inefficient</a:t>
            </a:r>
            <a:endParaRPr lang="en-US" dirty="0"/>
          </a:p>
          <a:p>
            <a:r>
              <a:rPr lang="en-US" dirty="0"/>
              <a:t>Sequential Model-based Algorithm Configuration (SMAC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/>
              <a:t>Sequential Model-Based Optimization (</a:t>
            </a:r>
            <a:r>
              <a:rPr lang="en-US" dirty="0" smtClean="0"/>
              <a:t>SMBO): Bayesian optimization</a:t>
            </a:r>
          </a:p>
          <a:p>
            <a:pPr lvl="1"/>
            <a:r>
              <a:rPr lang="en-US" dirty="0" smtClean="0"/>
              <a:t>Tree-Structured </a:t>
            </a:r>
            <a:r>
              <a:rPr lang="en-US" dirty="0" err="1"/>
              <a:t>Parzen</a:t>
            </a:r>
            <a:r>
              <a:rPr lang="en-US" dirty="0"/>
              <a:t> Estimator (TPE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Implemented in “</a:t>
            </a:r>
            <a:r>
              <a:rPr lang="en-US" dirty="0" err="1" smtClean="0"/>
              <a:t>Hyperopt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[Base] Gaussian Process Upper Confidence Bounce (GP-UCB)</a:t>
            </a:r>
          </a:p>
          <a:p>
            <a:pPr lvl="2"/>
            <a:r>
              <a:rPr lang="en-US" dirty="0" smtClean="0"/>
              <a:t>Many open source (python) libraries (“</a:t>
            </a:r>
            <a:r>
              <a:rPr lang="en-US" dirty="0" err="1" smtClean="0"/>
              <a:t>Gpyopt</a:t>
            </a:r>
            <a:r>
              <a:rPr lang="en-US" dirty="0" smtClean="0"/>
              <a:t>”, “</a:t>
            </a:r>
            <a:r>
              <a:rPr lang="en-US" dirty="0" err="1" smtClean="0"/>
              <a:t>RoBo</a:t>
            </a:r>
            <a:r>
              <a:rPr lang="en-US" dirty="0" smtClean="0"/>
              <a:t>”, 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[Ours] Gaussian Markov Random Field UCB (GMRF-UCB)</a:t>
            </a:r>
          </a:p>
          <a:p>
            <a:pPr lvl="2"/>
            <a:r>
              <a:rPr lang="en-US" dirty="0" smtClean="0"/>
              <a:t>Not so popular(?), No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5496" y="627534"/>
            <a:ext cx="9001000" cy="252028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Gaussian process (GP) ,</a:t>
            </a:r>
            <a:br>
              <a:rPr lang="en-US" dirty="0" smtClean="0"/>
            </a:br>
            <a:r>
              <a:rPr lang="en-US" dirty="0" smtClean="0"/>
              <a:t>Gaussian Markov Random Field (GMRF)?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893"/>
            <a:ext cx="8939336" cy="3967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Both GP and GMRF can estimate the</a:t>
            </a:r>
          </a:p>
          <a:p>
            <a:r>
              <a:rPr lang="en-US" dirty="0"/>
              <a:t>P</a:t>
            </a:r>
            <a:r>
              <a:rPr lang="en-US" dirty="0" smtClean="0"/>
              <a:t>erformance of unseen parameters </a:t>
            </a:r>
          </a:p>
          <a:p>
            <a:r>
              <a:rPr lang="en-US" dirty="0" smtClean="0"/>
              <a:t>Uncertainty of </a:t>
            </a:r>
            <a:r>
              <a:rPr lang="en-US" dirty="0"/>
              <a:t>unseen </a:t>
            </a:r>
            <a:r>
              <a:rPr lang="en-US" dirty="0" smtClean="0"/>
              <a:t>parameters           or </a:t>
            </a:r>
            <a:endParaRPr lang="en-US" dirty="0"/>
          </a:p>
          <a:p>
            <a:pPr marL="0" indent="0">
              <a:buNone/>
            </a:pPr>
            <a:r>
              <a:rPr lang="en-US" sz="2000" b="1" dirty="0" smtClean="0"/>
              <a:t>High performance or high uncertain parameters are easy to be sampled!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513" y="1275606"/>
            <a:ext cx="389384" cy="231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03" y="1664856"/>
            <a:ext cx="540898" cy="360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98" y="1716957"/>
            <a:ext cx="455507" cy="313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22499"/>
            <a:ext cx="2584277" cy="3284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3568" y="3675677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 estimate  the covariance      </a:t>
            </a:r>
          </a:p>
          <a:p>
            <a:r>
              <a:rPr lang="en-US" dirty="0"/>
              <a:t>using Kernel</a:t>
            </a:r>
          </a:p>
          <a:p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57200" y="2829159"/>
            <a:ext cx="3576222" cy="1902831"/>
          </a:xfrm>
          <a:prstGeom prst="roundRect">
            <a:avLst>
              <a:gd name="adj" fmla="val 4540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58875" y="2721147"/>
            <a:ext cx="792088" cy="216024"/>
          </a:xfrm>
          <a:prstGeom prst="roundRect">
            <a:avLst>
              <a:gd name="adj" fmla="val 307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GP</a:t>
            </a:r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31140" y="2745278"/>
            <a:ext cx="4257335" cy="2274744"/>
            <a:chOff x="4531140" y="1916835"/>
            <a:chExt cx="4257335" cy="22747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2287486"/>
              <a:ext cx="2933080" cy="38984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658697" y="2991250"/>
              <a:ext cx="38164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GMRF </a:t>
              </a:r>
              <a:r>
                <a:rPr lang="en-US" dirty="0"/>
                <a:t>estimate the precision matrix </a:t>
              </a:r>
              <a:r>
                <a:rPr lang="en-US" dirty="0" smtClean="0"/>
                <a:t>(inverse </a:t>
              </a:r>
              <a:r>
                <a:rPr lang="en-US" dirty="0"/>
                <a:t>of covariance matrix)</a:t>
              </a:r>
            </a:p>
            <a:p>
              <a:r>
                <a:rPr lang="en-US" dirty="0"/>
                <a:t>using </a:t>
              </a:r>
              <a:r>
                <a:rPr lang="en-US" dirty="0" smtClean="0"/>
                <a:t>the relation between nodes</a:t>
              </a:r>
              <a:endParaRPr lang="en-US" dirty="0"/>
            </a:p>
            <a:p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531140" y="2014082"/>
              <a:ext cx="4257335" cy="1889465"/>
            </a:xfrm>
            <a:prstGeom prst="roundRect">
              <a:avLst>
                <a:gd name="adj" fmla="val 4540"/>
              </a:avLst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 </a:t>
              </a:r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713870" y="1916835"/>
              <a:ext cx="988229" cy="216024"/>
            </a:xfrm>
            <a:prstGeom prst="roundRect">
              <a:avLst>
                <a:gd name="adj" fmla="val 3076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GMRF</a:t>
              </a:r>
              <a:endParaRPr lang="en-US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65" y="3709051"/>
            <a:ext cx="455507" cy="3137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694" y="3854858"/>
            <a:ext cx="468597" cy="31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GP-UCB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90142C-BBCC-42ED-841D-E795FB8A7B9A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717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_Confidential 16x9_2015020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_20170810_AllHands_VideoAnalysis_Bjorn" id="{97775914-CE2C-1541-97C5-A162F98B1C9B}" vid="{86B6ED9D-2198-C34C-8267-284CA074CD78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Target_x0020_Audiences xmlns="6a5a4750-7ff6-43b8-bb70-b022d80562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7DCEE764623746B4E4E557D8B3CACD" ma:contentTypeVersion="1" ma:contentTypeDescription="Create a new document." ma:contentTypeScope="" ma:versionID="7fcf854f195f9a98ec952899f61b21f0">
  <xsd:schema xmlns:xsd="http://www.w3.org/2001/XMLSchema" xmlns:p="http://schemas.microsoft.com/office/2006/metadata/properties" xmlns:ns2="6a5a4750-7ff6-43b8-bb70-b022d80562fa" targetNamespace="http://schemas.microsoft.com/office/2006/metadata/properties" ma:root="true" ma:fieldsID="bdac463b629e1393ba41081e7b20ee78" ns2:_="">
    <xsd:import namespace="6a5a4750-7ff6-43b8-bb70-b022d80562fa"/>
    <xsd:element name="properties">
      <xsd:complexType>
        <xsd:sequence>
          <xsd:element name="documentManagement">
            <xsd:complexType>
              <xsd:all>
                <xsd:element ref="ns2:Target_x0020_Audienc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6a5a4750-7ff6-43b8-bb70-b022d80562fa" elementFormDefault="qualified">
    <xsd:import namespace="http://schemas.microsoft.com/office/2006/documentManagement/types"/>
    <xsd:element name="Target_x0020_Audiences" ma:index="8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5129F52-D51A-416F-9F9E-BF7D7B78A2D2}">
  <ds:schemaRefs>
    <ds:schemaRef ds:uri="6a5a4750-7ff6-43b8-bb70-b022d80562fa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26007D5-1D4C-45DE-B9FB-DCF6020D9C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55A722-7A8B-48B2-A560-DA676CF6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5a4750-7ff6-43b8-bb70-b022d80562fa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RIT</Template>
  <TotalTime>2999</TotalTime>
  <Words>1918</Words>
  <Application>Microsoft Macintosh PowerPoint</Application>
  <PresentationFormat>On-screen Show (16:9)</PresentationFormat>
  <Paragraphs>524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ＭＳ Ｐゴシック</vt:lpstr>
      <vt:lpstr>Wingdings</vt:lpstr>
      <vt:lpstr>Arial</vt:lpstr>
      <vt:lpstr>Corporate_Confidential 16x9_20150204</vt:lpstr>
      <vt:lpstr>Continuous Armed Bandit </vt:lpstr>
      <vt:lpstr>Self-Introduction</vt:lpstr>
      <vt:lpstr>Motivation Continuous Armed Bandit: Hyperparameter Optimization</vt:lpstr>
      <vt:lpstr>Motivation Hyperparameter Optimization of Recommendation engine </vt:lpstr>
      <vt:lpstr>Problem Definition</vt:lpstr>
      <vt:lpstr>Approaches</vt:lpstr>
      <vt:lpstr>Approaches</vt:lpstr>
      <vt:lpstr>What is Gaussian process (GP) , Gaussian Markov Random Field (GMRF)?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How does GP-UCB work?</vt:lpstr>
      <vt:lpstr>Experiment</vt:lpstr>
      <vt:lpstr>GMRF-UCB: Before Experiment…</vt:lpstr>
      <vt:lpstr>GMRF-UCB: Before Experiment…</vt:lpstr>
      <vt:lpstr>GMRF-UCB: Before Experiment…</vt:lpstr>
      <vt:lpstr>GMRF-UCB: Before Experiment…</vt:lpstr>
      <vt:lpstr>GMRF-UCB: Before Experiment…</vt:lpstr>
      <vt:lpstr>Result: Comparison between GP-UCB and GMRF-UCB</vt:lpstr>
      <vt:lpstr>Result: Comparison between GP-UCB and GMRF-UCB</vt:lpstr>
      <vt:lpstr>Result: Comparison between GP-UCB and GMRF-UCB</vt:lpstr>
      <vt:lpstr>Pros and Cons between GP and GMRF</vt:lpstr>
      <vt:lpstr>Acquisition Functions except UCB</vt:lpstr>
      <vt:lpstr>Result: Comparison of different acquisition functions (GMRF)</vt:lpstr>
      <vt:lpstr>Idea of GMRF Application  to improve CTR</vt:lpstr>
      <vt:lpstr>How to apply GMRF for improving CTR</vt:lpstr>
      <vt:lpstr>Flow of GMRF application for improving CTR</vt:lpstr>
      <vt:lpstr>Result of GMRF application for improving CTR</vt:lpstr>
      <vt:lpstr>Result of GMRF application for improving CTR</vt:lpstr>
      <vt:lpstr>Result of GMRF application for improving CTR</vt:lpstr>
      <vt:lpstr>Result of GMRF application for improving CTR</vt:lpstr>
      <vt:lpstr>Summary and Future Work</vt:lpstr>
      <vt:lpstr>PowerPoint Presentation</vt:lpstr>
      <vt:lpstr>References</vt:lpstr>
      <vt:lpstr>GP-UCB: What is GP?</vt:lpstr>
      <vt:lpstr>GP-UCB: How does GP predict? </vt:lpstr>
      <vt:lpstr>GP-UCB: What is UCB (Upper Confidence Bound) ? </vt:lpstr>
      <vt:lpstr>GMRF-UCB: Introduction</vt:lpstr>
      <vt:lpstr>GMRF-UCB: How to model</vt:lpstr>
      <vt:lpstr>GMRF-UCB: How to model</vt:lpstr>
      <vt:lpstr>GMRF-UCB: How to model</vt:lpstr>
      <vt:lpstr>GMRF-UCB: How to model</vt:lpstr>
      <vt:lpstr>GMRF-UCB: How to model</vt:lpstr>
      <vt:lpstr>GMRF-UCB: How to model</vt:lpstr>
      <vt:lpstr>GMRF-UCB: How to model</vt:lpstr>
      <vt:lpstr>Poor Result: Comparison of different acquisition functions (GMRF)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Armed Bandit </dc:title>
  <dc:creator>Kohei Watanabe</dc:creator>
  <cp:lastModifiedBy>Kohei Watanabe</cp:lastModifiedBy>
  <cp:revision>324</cp:revision>
  <cp:lastPrinted>2017-05-19T04:24:03Z</cp:lastPrinted>
  <dcterms:created xsi:type="dcterms:W3CDTF">2017-08-30T00:22:35Z</dcterms:created>
  <dcterms:modified xsi:type="dcterms:W3CDTF">2017-09-07T08:39:58Z</dcterms:modified>
</cp:coreProperties>
</file>